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5"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3" r:id="rId17"/>
    <p:sldId id="271" r:id="rId18"/>
    <p:sldId id="272" r:id="rId19"/>
    <p:sldId id="274" r:id="rId20"/>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99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1"/>
      </p:bgRef>
    </p:bg>
    <p:spTree>
      <p:nvGrpSpPr>
        <p:cNvPr id="1" name=""/>
        <p:cNvGrpSpPr/>
        <p:nvPr/>
      </p:nvGrpSpPr>
      <p:grpSpPr>
        <a:xfrm>
          <a:off x="0" y="0"/>
          <a:ext cx="0" cy="0"/>
          <a:chOff x="0" y="0"/>
          <a:chExt cx="0" cy="0"/>
        </a:xfrm>
      </p:grpSpPr>
      <p:sp>
        <p:nvSpPr>
          <p:cNvPr id="8" name="7 Título"/>
          <p:cNvSpPr>
            <a:spLocks noGrp="1"/>
          </p:cNvSpPr>
          <p:nvPr>
            <p:ph type="ctrTitle"/>
          </p:nvPr>
        </p:nvSpPr>
        <p:spPr>
          <a:xfrm>
            <a:off x="2286000" y="3124200"/>
            <a:ext cx="61722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7764621" y="1174097"/>
            <a:ext cx="2286000" cy="381000"/>
          </a:xfrm>
        </p:spPr>
        <p:txBody>
          <a:bodyPr/>
          <a:lstStyle/>
          <a:p>
            <a:fld id="{38EB098F-1A1B-4AAF-914E-1953C34D38A1}" type="datetimeFigureOut">
              <a:rPr lang="es-MX" smtClean="0"/>
              <a:t>17/02/2012</a:t>
            </a:fld>
            <a:endParaRPr lang="es-MX"/>
          </a:p>
        </p:txBody>
      </p:sp>
      <p:sp>
        <p:nvSpPr>
          <p:cNvPr id="17" name="16 Marcador de pie de página"/>
          <p:cNvSpPr>
            <a:spLocks noGrp="1"/>
          </p:cNvSpPr>
          <p:nvPr>
            <p:ph type="ftr" sz="quarter" idx="11"/>
          </p:nvPr>
        </p:nvSpPr>
        <p:spPr bwMode="auto">
          <a:xfrm rot="5400000">
            <a:off x="7077269" y="4181669"/>
            <a:ext cx="3657600" cy="384048"/>
          </a:xfrm>
        </p:spPr>
        <p:txBody>
          <a:bodyPr/>
          <a:lstStyle/>
          <a:p>
            <a:endParaRPr lang="es-MX"/>
          </a:p>
        </p:txBody>
      </p:sp>
      <p:sp>
        <p:nvSpPr>
          <p:cNvPr id="10" name="9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325544" y="4928702"/>
            <a:ext cx="609600" cy="517524"/>
          </a:xfrm>
        </p:spPr>
        <p:txBody>
          <a:bodyPr/>
          <a:lstStyle/>
          <a:p>
            <a:fld id="{F6352D6F-ADAF-479B-94C8-421903478811}" type="slidenum">
              <a:rPr lang="es-MX" smtClean="0"/>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38EB098F-1A1B-4AAF-914E-1953C34D38A1}" type="datetimeFigureOut">
              <a:rPr lang="es-MX" smtClean="0"/>
              <a:t>17/02/2012</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6352D6F-ADAF-479B-94C8-421903478811}"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38EB098F-1A1B-4AAF-914E-1953C34D38A1}" type="datetimeFigureOut">
              <a:rPr lang="es-MX" smtClean="0"/>
              <a:t>17/02/2012</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6352D6F-ADAF-479B-94C8-421903478811}"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457200" y="1600200"/>
            <a:ext cx="74676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38EB098F-1A1B-4AAF-914E-1953C34D38A1}" type="datetimeFigureOut">
              <a:rPr lang="es-MX" smtClean="0"/>
              <a:t>17/02/2012</a:t>
            </a:fld>
            <a:endParaRPr lang="es-MX"/>
          </a:p>
        </p:txBody>
      </p:sp>
      <p:sp>
        <p:nvSpPr>
          <p:cNvPr id="9" name="8 Marcador de número de diapositiva"/>
          <p:cNvSpPr>
            <a:spLocks noGrp="1"/>
          </p:cNvSpPr>
          <p:nvPr>
            <p:ph type="sldNum" sz="quarter" idx="15"/>
          </p:nvPr>
        </p:nvSpPr>
        <p:spPr/>
        <p:txBody>
          <a:bodyPr rtlCol="0"/>
          <a:lstStyle/>
          <a:p>
            <a:fld id="{F6352D6F-ADAF-479B-94C8-421903478811}" type="slidenum">
              <a:rPr lang="es-MX" smtClean="0"/>
              <a:t>‹Nº›</a:t>
            </a:fld>
            <a:endParaRPr lang="es-MX"/>
          </a:p>
        </p:txBody>
      </p:sp>
      <p:sp>
        <p:nvSpPr>
          <p:cNvPr id="10" name="9 Marcador de pie de página"/>
          <p:cNvSpPr>
            <a:spLocks noGrp="1"/>
          </p:cNvSpPr>
          <p:nvPr>
            <p:ph type="ftr" sz="quarter" idx="16"/>
          </p:nvPr>
        </p:nvSpPr>
        <p:spPr/>
        <p:txBody>
          <a:bodyPr rtlCol="0"/>
          <a:lstStyle/>
          <a:p>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7763256" y="1170432"/>
            <a:ext cx="2286000" cy="381000"/>
          </a:xfrm>
        </p:spPr>
        <p:txBody>
          <a:bodyPr/>
          <a:lstStyle/>
          <a:p>
            <a:fld id="{38EB098F-1A1B-4AAF-914E-1953C34D38A1}" type="datetimeFigureOut">
              <a:rPr lang="es-MX" smtClean="0"/>
              <a:t>17/02/2012</a:t>
            </a:fld>
            <a:endParaRPr lang="es-MX"/>
          </a:p>
        </p:txBody>
      </p:sp>
      <p:sp>
        <p:nvSpPr>
          <p:cNvPr id="5" name="4 Marcador de pie de página"/>
          <p:cNvSpPr>
            <a:spLocks noGrp="1"/>
          </p:cNvSpPr>
          <p:nvPr>
            <p:ph type="ftr" sz="quarter" idx="11"/>
          </p:nvPr>
        </p:nvSpPr>
        <p:spPr bwMode="auto">
          <a:xfrm rot="5400000">
            <a:off x="7077456" y="4178808"/>
            <a:ext cx="3657600" cy="384048"/>
          </a:xfrm>
        </p:spPr>
        <p:txBody>
          <a:bodyPr/>
          <a:lstStyle/>
          <a:p>
            <a:endParaRPr lang="es-MX"/>
          </a:p>
        </p:txBody>
      </p:sp>
      <p:sp>
        <p:nvSpPr>
          <p:cNvPr id="9" name="8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340616" y="4928702"/>
            <a:ext cx="609600" cy="517524"/>
          </a:xfrm>
        </p:spPr>
        <p:txBody>
          <a:bodyPr/>
          <a:lstStyle/>
          <a:p>
            <a:fld id="{F6352D6F-ADAF-479B-94C8-421903478811}"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38EB098F-1A1B-4AAF-914E-1953C34D38A1}" type="datetimeFigureOut">
              <a:rPr lang="es-MX" smtClean="0"/>
              <a:t>17/02/2012</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F6352D6F-ADAF-479B-94C8-421903478811}" type="slidenum">
              <a:rPr lang="es-MX" smtClean="0"/>
              <a:t>‹Nº›</a:t>
            </a:fld>
            <a:endParaRPr lang="es-MX"/>
          </a:p>
        </p:txBody>
      </p:sp>
      <p:sp>
        <p:nvSpPr>
          <p:cNvPr id="9" name="8 Marcador de contenido"/>
          <p:cNvSpPr>
            <a:spLocks noGrp="1"/>
          </p:cNvSpPr>
          <p:nvPr>
            <p:ph sz="quarter" idx="1"/>
          </p:nvPr>
        </p:nvSpPr>
        <p:spPr>
          <a:xfrm>
            <a:off x="457200"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270248"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38EB098F-1A1B-4AAF-914E-1953C34D38A1}" type="datetimeFigureOut">
              <a:rPr lang="es-MX" smtClean="0"/>
              <a:t>17/02/2012</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F6352D6F-ADAF-479B-94C8-421903478811}" type="slidenum">
              <a:rPr lang="es-MX" smtClean="0"/>
              <a:t>‹Nº›</a:t>
            </a:fld>
            <a:endParaRPr lang="es-MX"/>
          </a:p>
        </p:txBody>
      </p:sp>
      <p:sp>
        <p:nvSpPr>
          <p:cNvPr id="11" name="10 Marcador de contenido"/>
          <p:cNvSpPr>
            <a:spLocks noGrp="1"/>
          </p:cNvSpPr>
          <p:nvPr>
            <p:ph sz="quarter" idx="2"/>
          </p:nvPr>
        </p:nvSpPr>
        <p:spPr>
          <a:xfrm>
            <a:off x="457200"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371975"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38EB098F-1A1B-4AAF-914E-1953C34D38A1}" type="datetimeFigureOut">
              <a:rPr lang="es-MX" smtClean="0"/>
              <a:t>17/02/2012</a:t>
            </a:fld>
            <a:endParaRPr lang="es-MX"/>
          </a:p>
        </p:txBody>
      </p:sp>
      <p:sp>
        <p:nvSpPr>
          <p:cNvPr id="7" name="6 Marcador de número de diapositiva"/>
          <p:cNvSpPr>
            <a:spLocks noGrp="1"/>
          </p:cNvSpPr>
          <p:nvPr>
            <p:ph type="sldNum" sz="quarter" idx="11"/>
          </p:nvPr>
        </p:nvSpPr>
        <p:spPr/>
        <p:txBody>
          <a:bodyPr rtlCol="0"/>
          <a:lstStyle/>
          <a:p>
            <a:fld id="{F6352D6F-ADAF-479B-94C8-421903478811}" type="slidenum">
              <a:rPr lang="es-MX" smtClean="0"/>
              <a:t>‹Nº›</a:t>
            </a:fld>
            <a:endParaRPr lang="es-MX"/>
          </a:p>
        </p:txBody>
      </p:sp>
      <p:sp>
        <p:nvSpPr>
          <p:cNvPr id="8" name="7 Marcador de pie de página"/>
          <p:cNvSpPr>
            <a:spLocks noGrp="1"/>
          </p:cNvSpPr>
          <p:nvPr>
            <p:ph type="ftr" sz="quarter" idx="12"/>
          </p:nvPr>
        </p:nvSpPr>
        <p:spPr/>
        <p:txBody>
          <a:bodyPr rtlCol="0"/>
          <a:lstStyle/>
          <a:p>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38EB098F-1A1B-4AAF-914E-1953C34D38A1}" type="datetimeFigureOut">
              <a:rPr lang="es-MX" smtClean="0"/>
              <a:t>17/02/2012</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F6352D6F-ADAF-479B-94C8-421903478811}"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304800" y="274320"/>
            <a:ext cx="56388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38EB098F-1A1B-4AAF-914E-1953C34D38A1}" type="datetimeFigureOut">
              <a:rPr lang="es-MX" smtClean="0"/>
              <a:t>17/02/2012</a:t>
            </a:fld>
            <a:endParaRPr lang="es-MX"/>
          </a:p>
        </p:txBody>
      </p:sp>
      <p:sp>
        <p:nvSpPr>
          <p:cNvPr id="22" name="21 Marcador de número de diapositiva"/>
          <p:cNvSpPr>
            <a:spLocks noGrp="1"/>
          </p:cNvSpPr>
          <p:nvPr>
            <p:ph type="sldNum" sz="quarter" idx="15"/>
          </p:nvPr>
        </p:nvSpPr>
        <p:spPr/>
        <p:txBody>
          <a:bodyPr rtlCol="0"/>
          <a:lstStyle/>
          <a:p>
            <a:fld id="{F6352D6F-ADAF-479B-94C8-421903478811}" type="slidenum">
              <a:rPr lang="es-MX" smtClean="0"/>
              <a:t>‹Nº›</a:t>
            </a:fld>
            <a:endParaRPr lang="es-MX"/>
          </a:p>
        </p:txBody>
      </p:sp>
      <p:sp>
        <p:nvSpPr>
          <p:cNvPr id="23" name="22 Marcador de pie de página"/>
          <p:cNvSpPr>
            <a:spLocks noGrp="1"/>
          </p:cNvSpPr>
          <p:nvPr>
            <p:ph type="ftr" sz="quarter" idx="16"/>
          </p:nvPr>
        </p:nvSpPr>
        <p:spPr/>
        <p:txBody>
          <a:bodyPr rtlCol="0"/>
          <a:lstStyle/>
          <a:p>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3350133" y="3200400"/>
            <a:ext cx="6309360" cy="4572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38EB098F-1A1B-4AAF-914E-1953C34D38A1}" type="datetimeFigureOut">
              <a:rPr lang="es-MX" smtClean="0"/>
              <a:t>17/02/2012</a:t>
            </a:fld>
            <a:endParaRPr lang="es-MX"/>
          </a:p>
        </p:txBody>
      </p:sp>
      <p:sp>
        <p:nvSpPr>
          <p:cNvPr id="18" name="17 Marcador de número de diapositiva"/>
          <p:cNvSpPr>
            <a:spLocks noGrp="1"/>
          </p:cNvSpPr>
          <p:nvPr>
            <p:ph type="sldNum" sz="quarter" idx="11"/>
          </p:nvPr>
        </p:nvSpPr>
        <p:spPr/>
        <p:txBody>
          <a:bodyPr rtlCol="0"/>
          <a:lstStyle/>
          <a:p>
            <a:fld id="{F6352D6F-ADAF-479B-94C8-421903478811}" type="slidenum">
              <a:rPr lang="es-MX" smtClean="0"/>
              <a:t>‹Nº›</a:t>
            </a:fld>
            <a:endParaRPr lang="es-MX"/>
          </a:p>
        </p:txBody>
      </p:sp>
      <p:sp>
        <p:nvSpPr>
          <p:cNvPr id="21" name="20 Marcador de pie de página"/>
          <p:cNvSpPr>
            <a:spLocks noGrp="1"/>
          </p:cNvSpPr>
          <p:nvPr>
            <p:ph type="ftr" sz="quarter" idx="12"/>
          </p:nvPr>
        </p:nvSpPr>
        <p:spPr/>
        <p:txBody>
          <a:bodyPr rtlCol="0"/>
          <a:lstStyle/>
          <a:p>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38EB098F-1A1B-4AAF-914E-1953C34D38A1}" type="datetimeFigureOut">
              <a:rPr lang="es-MX" smtClean="0"/>
              <a:t>17/02/2012</a:t>
            </a:fld>
            <a:endParaRPr lang="es-MX"/>
          </a:p>
        </p:txBody>
      </p:sp>
      <p:sp>
        <p:nvSpPr>
          <p:cNvPr id="3" name="2 Marcador de pie de página"/>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s-MX"/>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F6352D6F-ADAF-479B-94C8-421903478811}"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monografias.com/trabajos/atm/atm.shtml" TargetMode="External"/><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monografias.com/trabajos12/framerelay/framerelay.shtml"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es.wikipedia.org/wiki/PDU"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1259632" y="2348880"/>
            <a:ext cx="7488832" cy="2123658"/>
          </a:xfrm>
          <a:prstGeom prst="rect">
            <a:avLst/>
          </a:prstGeom>
          <a:noFill/>
        </p:spPr>
        <p:txBody>
          <a:bodyPr wrap="square" rtlCol="0">
            <a:spAutoFit/>
          </a:bodyPr>
          <a:lstStyle/>
          <a:p>
            <a:pPr algn="ctr"/>
            <a:r>
              <a:rPr lang="es-MX" sz="4400" dirty="0" smtClean="0">
                <a:solidFill>
                  <a:schemeClr val="accent1">
                    <a:lumMod val="75000"/>
                  </a:schemeClr>
                </a:solidFill>
                <a:latin typeface="Aharoni" pitchFamily="2" charset="-79"/>
                <a:cs typeface="Aharoni" pitchFamily="2" charset="-79"/>
              </a:rPr>
              <a:t>VPN</a:t>
            </a:r>
          </a:p>
          <a:p>
            <a:pPr algn="ctr"/>
            <a:r>
              <a:rPr lang="es-MX" sz="4400" dirty="0" smtClean="0">
                <a:solidFill>
                  <a:schemeClr val="accent1">
                    <a:lumMod val="75000"/>
                  </a:schemeClr>
                </a:solidFill>
                <a:latin typeface="Aharoni" pitchFamily="2" charset="-79"/>
                <a:cs typeface="Aharoni" pitchFamily="2" charset="-79"/>
              </a:rPr>
              <a:t>(VIRTUAL PRIVATE NETWORK)</a:t>
            </a:r>
            <a:endParaRPr lang="es-MX" sz="4400" dirty="0">
              <a:solidFill>
                <a:schemeClr val="accent1">
                  <a:lumMod val="75000"/>
                </a:schemeClr>
              </a:solidFill>
              <a:latin typeface="Aharoni" pitchFamily="2" charset="-79"/>
              <a:cs typeface="Aharoni" pitchFamily="2" charset="-79"/>
            </a:endParaRPr>
          </a:p>
        </p:txBody>
      </p:sp>
      <p:sp>
        <p:nvSpPr>
          <p:cNvPr id="8" name="7 CuadroTexto"/>
          <p:cNvSpPr txBox="1"/>
          <p:nvPr/>
        </p:nvSpPr>
        <p:spPr>
          <a:xfrm>
            <a:off x="5364088" y="6012577"/>
            <a:ext cx="3528392" cy="584775"/>
          </a:xfrm>
          <a:prstGeom prst="rect">
            <a:avLst/>
          </a:prstGeom>
          <a:noFill/>
        </p:spPr>
        <p:txBody>
          <a:bodyPr wrap="square" rtlCol="0">
            <a:spAutoFit/>
          </a:bodyPr>
          <a:lstStyle/>
          <a:p>
            <a:pPr algn="r"/>
            <a:r>
              <a:rPr lang="es-MX" sz="1600" dirty="0" smtClean="0">
                <a:solidFill>
                  <a:srgbClr val="F89964"/>
                </a:solidFill>
                <a:latin typeface="Batang" pitchFamily="18" charset="-127"/>
                <a:ea typeface="Batang" pitchFamily="18" charset="-127"/>
              </a:rPr>
              <a:t>Elaborado por: Angélica García </a:t>
            </a:r>
          </a:p>
          <a:p>
            <a:pPr algn="r"/>
            <a:r>
              <a:rPr lang="es-MX" sz="1600" dirty="0" smtClean="0">
                <a:solidFill>
                  <a:srgbClr val="F89964"/>
                </a:solidFill>
                <a:latin typeface="Batang" pitchFamily="18" charset="-127"/>
                <a:ea typeface="Batang" pitchFamily="18" charset="-127"/>
              </a:rPr>
              <a:t>TELEPROCESOS</a:t>
            </a:r>
            <a:endParaRPr lang="es-MX" sz="1600" dirty="0">
              <a:solidFill>
                <a:srgbClr val="F89964"/>
              </a:solidFill>
              <a:latin typeface="Batang" pitchFamily="18" charset="-127"/>
              <a:ea typeface="Batang" pitchFamily="18" charset="-127"/>
            </a:endParaRPr>
          </a:p>
        </p:txBody>
      </p:sp>
    </p:spTree>
    <p:extLst>
      <p:ext uri="{BB962C8B-B14F-4D97-AF65-F5344CB8AC3E}">
        <p14:creationId xmlns:p14="http://schemas.microsoft.com/office/powerpoint/2010/main" val="9983200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560784" y="1556792"/>
            <a:ext cx="7467600" cy="4873752"/>
          </a:xfrm>
        </p:spPr>
        <p:txBody>
          <a:bodyPr>
            <a:noAutofit/>
          </a:bodyPr>
          <a:lstStyle/>
          <a:p>
            <a:pPr marL="0" indent="0" algn="just">
              <a:buNone/>
            </a:pPr>
            <a:r>
              <a:rPr lang="es-MX" sz="2200" dirty="0" smtClean="0">
                <a:latin typeface="Batang" pitchFamily="18" charset="-127"/>
                <a:ea typeface="Batang" pitchFamily="18" charset="-127"/>
              </a:rPr>
              <a:t>Requerimientos básicos para la correcta       implementación de una VPN</a:t>
            </a:r>
          </a:p>
          <a:p>
            <a:pPr marL="0" indent="0" algn="just">
              <a:buNone/>
            </a:pPr>
            <a:endParaRPr lang="es-MX" sz="2200" dirty="0">
              <a:latin typeface="Batang" pitchFamily="18" charset="-127"/>
              <a:ea typeface="Batang" pitchFamily="18" charset="-127"/>
            </a:endParaRPr>
          </a:p>
          <a:p>
            <a:pPr algn="just"/>
            <a:r>
              <a:rPr lang="es-MX" sz="2200" b="1" dirty="0" smtClean="0">
                <a:latin typeface="Batang" pitchFamily="18" charset="-127"/>
                <a:ea typeface="Batang" pitchFamily="18" charset="-127"/>
              </a:rPr>
              <a:t>Identificación </a:t>
            </a:r>
            <a:r>
              <a:rPr lang="es-MX" sz="2200" b="1" dirty="0">
                <a:latin typeface="Batang" pitchFamily="18" charset="-127"/>
                <a:ea typeface="Batang" pitchFamily="18" charset="-127"/>
              </a:rPr>
              <a:t>de Usuario: </a:t>
            </a:r>
            <a:r>
              <a:rPr lang="es-MX" sz="2200" dirty="0">
                <a:latin typeface="Batang" pitchFamily="18" charset="-127"/>
                <a:ea typeface="Batang" pitchFamily="18" charset="-127"/>
              </a:rPr>
              <a:t>debe identificar la identidad de sus usuarios y restringir el acceso a los no autorizados</a:t>
            </a:r>
            <a:r>
              <a:rPr lang="es-MX" sz="2200" dirty="0" smtClean="0">
                <a:latin typeface="Batang" pitchFamily="18" charset="-127"/>
                <a:ea typeface="Batang" pitchFamily="18" charset="-127"/>
              </a:rPr>
              <a:t>.</a:t>
            </a:r>
          </a:p>
          <a:p>
            <a:pPr algn="just"/>
            <a:r>
              <a:rPr lang="es-MX" sz="2200" b="1" dirty="0" smtClean="0">
                <a:latin typeface="Batang" pitchFamily="18" charset="-127"/>
                <a:ea typeface="Batang" pitchFamily="18" charset="-127"/>
              </a:rPr>
              <a:t>Administración </a:t>
            </a:r>
            <a:r>
              <a:rPr lang="es-MX" sz="2200" b="1" dirty="0">
                <a:latin typeface="Batang" pitchFamily="18" charset="-127"/>
                <a:ea typeface="Batang" pitchFamily="18" charset="-127"/>
              </a:rPr>
              <a:t>de claves: </a:t>
            </a:r>
            <a:r>
              <a:rPr lang="es-MX" sz="2200" dirty="0">
                <a:latin typeface="Batang" pitchFamily="18" charset="-127"/>
                <a:ea typeface="Batang" pitchFamily="18" charset="-127"/>
              </a:rPr>
              <a:t>debe generar y renovar las claves de codificación para el cliente y el servidor</a:t>
            </a:r>
            <a:r>
              <a:rPr lang="es-MX" sz="2200" dirty="0" smtClean="0">
                <a:latin typeface="Batang" pitchFamily="18" charset="-127"/>
                <a:ea typeface="Batang" pitchFamily="18" charset="-127"/>
              </a:rPr>
              <a:t>.</a:t>
            </a:r>
          </a:p>
          <a:p>
            <a:pPr algn="just"/>
            <a:r>
              <a:rPr lang="es-MX" sz="2200" b="1" dirty="0" smtClean="0">
                <a:latin typeface="Batang" pitchFamily="18" charset="-127"/>
                <a:ea typeface="Batang" pitchFamily="18" charset="-127"/>
              </a:rPr>
              <a:t>Administración </a:t>
            </a:r>
            <a:r>
              <a:rPr lang="es-MX" sz="2200" b="1" dirty="0">
                <a:latin typeface="Batang" pitchFamily="18" charset="-127"/>
                <a:ea typeface="Batang" pitchFamily="18" charset="-127"/>
              </a:rPr>
              <a:t>de Direcciones: </a:t>
            </a:r>
            <a:r>
              <a:rPr lang="es-MX" sz="2200" dirty="0">
                <a:latin typeface="Batang" pitchFamily="18" charset="-127"/>
                <a:ea typeface="Batang" pitchFamily="18" charset="-127"/>
              </a:rPr>
              <a:t>debe establecer una dirección del cliente en la red privada y debe cerciorarse que las direcciones privadas se conserven así</a:t>
            </a:r>
            <a:r>
              <a:rPr lang="es-MX" sz="2200" dirty="0" smtClean="0">
                <a:latin typeface="Batang" pitchFamily="18" charset="-127"/>
                <a:ea typeface="Batang" pitchFamily="18" charset="-127"/>
              </a:rPr>
              <a:t>.</a:t>
            </a:r>
          </a:p>
          <a:p>
            <a:pPr marL="0" indent="0" algn="just">
              <a:buNone/>
            </a:pPr>
            <a:r>
              <a:rPr lang="es-MX" sz="2200" dirty="0">
                <a:latin typeface="Batang" pitchFamily="18" charset="-127"/>
                <a:ea typeface="Batang" pitchFamily="18" charset="-127"/>
              </a:rPr>
              <a:t/>
            </a:r>
            <a:br>
              <a:rPr lang="es-MX" sz="2200" dirty="0">
                <a:latin typeface="Batang" pitchFamily="18" charset="-127"/>
                <a:ea typeface="Batang" pitchFamily="18" charset="-127"/>
              </a:rPr>
            </a:br>
            <a:r>
              <a:rPr lang="es-MX" sz="2200" dirty="0">
                <a:latin typeface="Batang" pitchFamily="18" charset="-127"/>
                <a:ea typeface="Batang" pitchFamily="18" charset="-127"/>
              </a:rPr>
              <a:t/>
            </a:r>
            <a:br>
              <a:rPr lang="es-MX" sz="2200" dirty="0">
                <a:latin typeface="Batang" pitchFamily="18" charset="-127"/>
                <a:ea typeface="Batang" pitchFamily="18" charset="-127"/>
              </a:rPr>
            </a:br>
            <a:endParaRPr lang="es-MX" sz="2200" dirty="0">
              <a:latin typeface="Batang" pitchFamily="18" charset="-127"/>
              <a:ea typeface="Batang" pitchFamily="18" charset="-127"/>
            </a:endParaRPr>
          </a:p>
        </p:txBody>
      </p:sp>
      <p:sp>
        <p:nvSpPr>
          <p:cNvPr id="4" name="1 Título"/>
          <p:cNvSpPr>
            <a:spLocks noGrp="1"/>
          </p:cNvSpPr>
          <p:nvPr>
            <p:ph type="title"/>
          </p:nvPr>
        </p:nvSpPr>
        <p:spPr>
          <a:xfrm>
            <a:off x="457200" y="274638"/>
            <a:ext cx="7467600" cy="1143000"/>
          </a:xfrm>
        </p:spPr>
        <p:txBody>
          <a:bodyPr/>
          <a:lstStyle/>
          <a:p>
            <a:pPr algn="r"/>
            <a:r>
              <a:rPr lang="es-MX" sz="3200" dirty="0">
                <a:solidFill>
                  <a:srgbClr val="F89964"/>
                </a:solidFill>
                <a:latin typeface="Aharoni" pitchFamily="2" charset="-79"/>
                <a:cs typeface="Aharoni" pitchFamily="2" charset="-79"/>
              </a:rPr>
              <a:t>VPN</a:t>
            </a:r>
            <a:br>
              <a:rPr lang="es-MX" sz="3200" dirty="0">
                <a:solidFill>
                  <a:srgbClr val="F89964"/>
                </a:solidFill>
                <a:latin typeface="Aharoni" pitchFamily="2" charset="-79"/>
                <a:cs typeface="Aharoni" pitchFamily="2" charset="-79"/>
              </a:rPr>
            </a:br>
            <a:r>
              <a:rPr lang="es-MX" sz="3200" dirty="0">
                <a:solidFill>
                  <a:srgbClr val="F89964"/>
                </a:solidFill>
                <a:latin typeface="Aharoni" pitchFamily="2" charset="-79"/>
                <a:cs typeface="Aharoni" pitchFamily="2" charset="-79"/>
              </a:rPr>
              <a:t>(VIRTUAL PRIVATE NETWORK)</a:t>
            </a:r>
            <a:endParaRPr lang="es-MX" dirty="0">
              <a:solidFill>
                <a:srgbClr val="F89964"/>
              </a:solidFill>
            </a:endParaRPr>
          </a:p>
        </p:txBody>
      </p:sp>
      <p:cxnSp>
        <p:nvCxnSpPr>
          <p:cNvPr id="5" name="4 Conector recto"/>
          <p:cNvCxnSpPr/>
          <p:nvPr/>
        </p:nvCxnSpPr>
        <p:spPr>
          <a:xfrm>
            <a:off x="755576" y="1484784"/>
            <a:ext cx="7056784" cy="0"/>
          </a:xfrm>
          <a:prstGeom prst="line">
            <a:avLst/>
          </a:prstGeom>
          <a:ln>
            <a:solidFill>
              <a:schemeClr val="accent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488566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560784" y="1723600"/>
            <a:ext cx="7467600" cy="4873752"/>
          </a:xfrm>
        </p:spPr>
        <p:txBody>
          <a:bodyPr>
            <a:normAutofit fontScale="92500" lnSpcReduction="10000"/>
          </a:bodyPr>
          <a:lstStyle/>
          <a:p>
            <a:pPr algn="just"/>
            <a:r>
              <a:rPr lang="es-MX" b="1" dirty="0" smtClean="0">
                <a:latin typeface="Batang" pitchFamily="18" charset="-127"/>
                <a:ea typeface="Batang" pitchFamily="18" charset="-127"/>
              </a:rPr>
              <a:t>Codificación </a:t>
            </a:r>
            <a:r>
              <a:rPr lang="es-MX" b="1" dirty="0">
                <a:latin typeface="Batang" pitchFamily="18" charset="-127"/>
                <a:ea typeface="Batang" pitchFamily="18" charset="-127"/>
              </a:rPr>
              <a:t>de datos: </a:t>
            </a:r>
            <a:r>
              <a:rPr lang="es-MX" dirty="0">
                <a:latin typeface="Batang" pitchFamily="18" charset="-127"/>
                <a:ea typeface="Batang" pitchFamily="18" charset="-127"/>
              </a:rPr>
              <a:t>los datos deben ser encriptados antes de su transmisión por la red para así evitar que usuarios no autorizados de la red los lean, esta operación puede realizarse a través de algoritmos de cifrado como DES o 3DES o mediante técnicas de encriptación como encriptación con clave secreta o encriptación de clave pública</a:t>
            </a:r>
            <a:r>
              <a:rPr lang="es-MX" dirty="0" smtClean="0">
                <a:latin typeface="Batang" pitchFamily="18" charset="-127"/>
                <a:ea typeface="Batang" pitchFamily="18" charset="-127"/>
              </a:rPr>
              <a:t>.</a:t>
            </a:r>
          </a:p>
          <a:p>
            <a:pPr algn="just"/>
            <a:endParaRPr lang="es-MX" dirty="0" smtClean="0">
              <a:latin typeface="Batang" pitchFamily="18" charset="-127"/>
              <a:ea typeface="Batang" pitchFamily="18" charset="-127"/>
            </a:endParaRPr>
          </a:p>
          <a:p>
            <a:pPr algn="just"/>
            <a:r>
              <a:rPr lang="es-MX" b="1" dirty="0" smtClean="0">
                <a:latin typeface="Batang" pitchFamily="18" charset="-127"/>
                <a:ea typeface="Batang" pitchFamily="18" charset="-127"/>
              </a:rPr>
              <a:t>Soporte </a:t>
            </a:r>
            <a:r>
              <a:rPr lang="es-MX" b="1" dirty="0">
                <a:latin typeface="Batang" pitchFamily="18" charset="-127"/>
                <a:ea typeface="Batang" pitchFamily="18" charset="-127"/>
              </a:rPr>
              <a:t>a Protocolos Múltiples:</a:t>
            </a:r>
            <a:r>
              <a:rPr lang="es-MX" dirty="0">
                <a:latin typeface="Batang" pitchFamily="18" charset="-127"/>
                <a:ea typeface="Batang" pitchFamily="18" charset="-127"/>
              </a:rPr>
              <a:t> debe ser capaz de manejar los protocolos comunes que se utilizan en la red pública. Estos incluyen en protocolo IP, el intercambio de paquetes de internet IPX, entre otros</a:t>
            </a:r>
            <a:r>
              <a:rPr lang="es-MX" dirty="0" smtClean="0">
                <a:latin typeface="Batang" pitchFamily="18" charset="-127"/>
                <a:ea typeface="Batang" pitchFamily="18" charset="-127"/>
              </a:rPr>
              <a:t>.</a:t>
            </a:r>
          </a:p>
          <a:p>
            <a:pPr marL="0" indent="0" algn="just">
              <a:buNone/>
            </a:pPr>
            <a:r>
              <a:rPr lang="es-MX" dirty="0">
                <a:latin typeface="Batang" pitchFamily="18" charset="-127"/>
                <a:ea typeface="Batang" pitchFamily="18" charset="-127"/>
              </a:rPr>
              <a:t/>
            </a:r>
            <a:br>
              <a:rPr lang="es-MX" dirty="0">
                <a:latin typeface="Batang" pitchFamily="18" charset="-127"/>
                <a:ea typeface="Batang" pitchFamily="18" charset="-127"/>
              </a:rPr>
            </a:br>
            <a:endParaRPr lang="es-MX" dirty="0">
              <a:latin typeface="Batang" pitchFamily="18" charset="-127"/>
              <a:ea typeface="Batang" pitchFamily="18" charset="-127"/>
            </a:endParaRPr>
          </a:p>
        </p:txBody>
      </p:sp>
      <p:sp>
        <p:nvSpPr>
          <p:cNvPr id="5" name="1 Título"/>
          <p:cNvSpPr>
            <a:spLocks noGrp="1"/>
          </p:cNvSpPr>
          <p:nvPr>
            <p:ph type="title"/>
          </p:nvPr>
        </p:nvSpPr>
        <p:spPr>
          <a:xfrm>
            <a:off x="457200" y="274638"/>
            <a:ext cx="7467600" cy="1143000"/>
          </a:xfrm>
        </p:spPr>
        <p:txBody>
          <a:bodyPr/>
          <a:lstStyle/>
          <a:p>
            <a:pPr algn="r"/>
            <a:r>
              <a:rPr lang="es-MX" sz="3200" dirty="0">
                <a:solidFill>
                  <a:srgbClr val="F89964"/>
                </a:solidFill>
                <a:latin typeface="Aharoni" pitchFamily="2" charset="-79"/>
                <a:cs typeface="Aharoni" pitchFamily="2" charset="-79"/>
              </a:rPr>
              <a:t>VPN</a:t>
            </a:r>
            <a:br>
              <a:rPr lang="es-MX" sz="3200" dirty="0">
                <a:solidFill>
                  <a:srgbClr val="F89964"/>
                </a:solidFill>
                <a:latin typeface="Aharoni" pitchFamily="2" charset="-79"/>
                <a:cs typeface="Aharoni" pitchFamily="2" charset="-79"/>
              </a:rPr>
            </a:br>
            <a:r>
              <a:rPr lang="es-MX" sz="3200" dirty="0">
                <a:solidFill>
                  <a:srgbClr val="F89964"/>
                </a:solidFill>
                <a:latin typeface="Aharoni" pitchFamily="2" charset="-79"/>
                <a:cs typeface="Aharoni" pitchFamily="2" charset="-79"/>
              </a:rPr>
              <a:t>(VIRTUAL PRIVATE NETWORK)</a:t>
            </a:r>
            <a:endParaRPr lang="es-MX" dirty="0">
              <a:solidFill>
                <a:srgbClr val="F89964"/>
              </a:solidFill>
            </a:endParaRPr>
          </a:p>
        </p:txBody>
      </p:sp>
      <p:cxnSp>
        <p:nvCxnSpPr>
          <p:cNvPr id="6" name="5 Conector recto"/>
          <p:cNvCxnSpPr/>
          <p:nvPr/>
        </p:nvCxnSpPr>
        <p:spPr>
          <a:xfrm>
            <a:off x="755576" y="1484784"/>
            <a:ext cx="7056784" cy="0"/>
          </a:xfrm>
          <a:prstGeom prst="line">
            <a:avLst/>
          </a:prstGeom>
          <a:ln>
            <a:solidFill>
              <a:schemeClr val="accent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36238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560784" y="1600200"/>
            <a:ext cx="7467600" cy="4873752"/>
          </a:xfrm>
        </p:spPr>
        <p:txBody>
          <a:bodyPr>
            <a:normAutofit/>
          </a:bodyPr>
          <a:lstStyle/>
          <a:p>
            <a:pPr marL="0" indent="0">
              <a:buNone/>
            </a:pPr>
            <a:r>
              <a:rPr lang="es-MX" sz="2200" dirty="0" smtClean="0">
                <a:latin typeface="Batang" pitchFamily="18" charset="-127"/>
                <a:ea typeface="Batang" pitchFamily="18" charset="-127"/>
              </a:rPr>
              <a:t>Herramientas de una VPN</a:t>
            </a:r>
          </a:p>
          <a:p>
            <a:pPr marL="0" indent="0">
              <a:buNone/>
            </a:pPr>
            <a:endParaRPr lang="es-MX" sz="2200" dirty="0">
              <a:latin typeface="Batang" pitchFamily="18" charset="-127"/>
              <a:ea typeface="Batang" pitchFamily="18" charset="-127"/>
            </a:endParaRPr>
          </a:p>
          <a:p>
            <a:r>
              <a:rPr lang="es-MX" sz="2200" dirty="0">
                <a:latin typeface="Batang" pitchFamily="18" charset="-127"/>
                <a:ea typeface="Batang" pitchFamily="18" charset="-127"/>
              </a:rPr>
              <a:t>VPN </a:t>
            </a:r>
            <a:r>
              <a:rPr lang="es-MX" sz="2200" dirty="0" smtClean="0">
                <a:latin typeface="Batang" pitchFamily="18" charset="-127"/>
                <a:ea typeface="Batang" pitchFamily="18" charset="-127"/>
              </a:rPr>
              <a:t>Gateway</a:t>
            </a:r>
          </a:p>
          <a:p>
            <a:r>
              <a:rPr lang="es-MX" sz="2200" dirty="0" smtClean="0">
                <a:latin typeface="Batang" pitchFamily="18" charset="-127"/>
                <a:ea typeface="Batang" pitchFamily="18" charset="-127"/>
              </a:rPr>
              <a:t>Software</a:t>
            </a:r>
          </a:p>
          <a:p>
            <a:r>
              <a:rPr lang="es-MX" sz="2200" dirty="0" smtClean="0">
                <a:latin typeface="Batang" pitchFamily="18" charset="-127"/>
                <a:ea typeface="Batang" pitchFamily="18" charset="-127"/>
              </a:rPr>
              <a:t>Firewall</a:t>
            </a:r>
          </a:p>
          <a:p>
            <a:r>
              <a:rPr lang="es-MX" sz="2200" dirty="0" smtClean="0">
                <a:latin typeface="Batang" pitchFamily="18" charset="-127"/>
                <a:ea typeface="Batang" pitchFamily="18" charset="-127"/>
              </a:rPr>
              <a:t>Router Especial</a:t>
            </a:r>
          </a:p>
          <a:p>
            <a:r>
              <a:rPr lang="es-MX" sz="2200" dirty="0" smtClean="0">
                <a:latin typeface="Batang" pitchFamily="18" charset="-127"/>
                <a:ea typeface="Batang" pitchFamily="18" charset="-127"/>
              </a:rPr>
              <a:t>Dispositivos </a:t>
            </a:r>
            <a:r>
              <a:rPr lang="es-MX" sz="2200" dirty="0">
                <a:latin typeface="Batang" pitchFamily="18" charset="-127"/>
                <a:ea typeface="Batang" pitchFamily="18" charset="-127"/>
              </a:rPr>
              <a:t>Hardware especiales que cuenten </a:t>
            </a:r>
          </a:p>
          <a:p>
            <a:pPr marL="0" indent="0">
              <a:buNone/>
            </a:pPr>
            <a:r>
              <a:rPr lang="es-MX" sz="2200" dirty="0" smtClean="0">
                <a:latin typeface="Batang" pitchFamily="18" charset="-127"/>
                <a:ea typeface="Batang" pitchFamily="18" charset="-127"/>
              </a:rPr>
              <a:t> con </a:t>
            </a:r>
            <a:r>
              <a:rPr lang="es-MX" sz="2200" dirty="0">
                <a:latin typeface="Batang" pitchFamily="18" charset="-127"/>
                <a:ea typeface="Batang" pitchFamily="18" charset="-127"/>
              </a:rPr>
              <a:t>software para proveer de capacidad a la VPN</a:t>
            </a:r>
            <a:br>
              <a:rPr lang="es-MX" sz="2200" dirty="0">
                <a:latin typeface="Batang" pitchFamily="18" charset="-127"/>
                <a:ea typeface="Batang" pitchFamily="18" charset="-127"/>
              </a:rPr>
            </a:br>
            <a:endParaRPr lang="es-MX" sz="2200" dirty="0">
              <a:latin typeface="Batang" pitchFamily="18" charset="-127"/>
              <a:ea typeface="Batang" pitchFamily="18" charset="-127"/>
            </a:endParaRPr>
          </a:p>
        </p:txBody>
      </p:sp>
      <p:sp>
        <p:nvSpPr>
          <p:cNvPr id="4" name="1 Título"/>
          <p:cNvSpPr>
            <a:spLocks noGrp="1"/>
          </p:cNvSpPr>
          <p:nvPr>
            <p:ph type="title"/>
          </p:nvPr>
        </p:nvSpPr>
        <p:spPr>
          <a:xfrm>
            <a:off x="457200" y="274638"/>
            <a:ext cx="7467600" cy="1143000"/>
          </a:xfrm>
        </p:spPr>
        <p:txBody>
          <a:bodyPr/>
          <a:lstStyle/>
          <a:p>
            <a:pPr algn="r"/>
            <a:r>
              <a:rPr lang="es-MX" sz="3200" dirty="0">
                <a:solidFill>
                  <a:srgbClr val="F89964"/>
                </a:solidFill>
                <a:latin typeface="Aharoni" pitchFamily="2" charset="-79"/>
                <a:cs typeface="Aharoni" pitchFamily="2" charset="-79"/>
              </a:rPr>
              <a:t>VPN</a:t>
            </a:r>
            <a:br>
              <a:rPr lang="es-MX" sz="3200" dirty="0">
                <a:solidFill>
                  <a:srgbClr val="F89964"/>
                </a:solidFill>
                <a:latin typeface="Aharoni" pitchFamily="2" charset="-79"/>
                <a:cs typeface="Aharoni" pitchFamily="2" charset="-79"/>
              </a:rPr>
            </a:br>
            <a:r>
              <a:rPr lang="es-MX" sz="3200" dirty="0">
                <a:solidFill>
                  <a:srgbClr val="F89964"/>
                </a:solidFill>
                <a:latin typeface="Aharoni" pitchFamily="2" charset="-79"/>
                <a:cs typeface="Aharoni" pitchFamily="2" charset="-79"/>
              </a:rPr>
              <a:t>(VIRTUAL PRIVATE NETWORK)</a:t>
            </a:r>
            <a:endParaRPr lang="es-MX" dirty="0">
              <a:solidFill>
                <a:srgbClr val="F89964"/>
              </a:solidFill>
            </a:endParaRPr>
          </a:p>
        </p:txBody>
      </p:sp>
      <p:cxnSp>
        <p:nvCxnSpPr>
          <p:cNvPr id="5" name="4 Conector recto"/>
          <p:cNvCxnSpPr/>
          <p:nvPr/>
        </p:nvCxnSpPr>
        <p:spPr>
          <a:xfrm>
            <a:off x="755576" y="1484784"/>
            <a:ext cx="7056784" cy="0"/>
          </a:xfrm>
          <a:prstGeom prst="line">
            <a:avLst/>
          </a:prstGeom>
          <a:ln>
            <a:solidFill>
              <a:schemeClr val="accent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545582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560784" y="1867616"/>
            <a:ext cx="7467600" cy="3486049"/>
          </a:xfrm>
        </p:spPr>
        <p:txBody>
          <a:bodyPr>
            <a:noAutofit/>
          </a:bodyPr>
          <a:lstStyle/>
          <a:p>
            <a:pPr marL="0" indent="0" algn="just">
              <a:buNone/>
            </a:pPr>
            <a:r>
              <a:rPr lang="es-MX" sz="2200" dirty="0" smtClean="0">
                <a:latin typeface="Batang" pitchFamily="18" charset="-127"/>
                <a:ea typeface="Batang" pitchFamily="18" charset="-127"/>
              </a:rPr>
              <a:t>Tipos de conexión de las </a:t>
            </a:r>
            <a:r>
              <a:rPr lang="es-MX" sz="2200" dirty="0" err="1" smtClean="0">
                <a:latin typeface="Batang" pitchFamily="18" charset="-127"/>
                <a:ea typeface="Batang" pitchFamily="18" charset="-127"/>
              </a:rPr>
              <a:t>VPN’s</a:t>
            </a:r>
            <a:endParaRPr lang="es-MX" sz="2200" dirty="0" smtClean="0">
              <a:latin typeface="Batang" pitchFamily="18" charset="-127"/>
              <a:ea typeface="Batang" pitchFamily="18" charset="-127"/>
            </a:endParaRPr>
          </a:p>
          <a:p>
            <a:pPr marL="0" indent="0" algn="just">
              <a:buNone/>
            </a:pPr>
            <a:endParaRPr lang="es-MX" sz="2200" dirty="0">
              <a:latin typeface="Batang" pitchFamily="18" charset="-127"/>
              <a:ea typeface="Batang" pitchFamily="18" charset="-127"/>
            </a:endParaRPr>
          </a:p>
          <a:p>
            <a:pPr marL="0" indent="0" algn="just">
              <a:buNone/>
            </a:pPr>
            <a:r>
              <a:rPr lang="es-MX" sz="2200" b="1" dirty="0" smtClean="0">
                <a:latin typeface="Batang" pitchFamily="18" charset="-127"/>
                <a:ea typeface="Batang" pitchFamily="18" charset="-127"/>
              </a:rPr>
              <a:t>Conexión </a:t>
            </a:r>
            <a:r>
              <a:rPr lang="es-MX" sz="2200" b="1" dirty="0">
                <a:latin typeface="Batang" pitchFamily="18" charset="-127"/>
                <a:ea typeface="Batang" pitchFamily="18" charset="-127"/>
              </a:rPr>
              <a:t>de acceso </a:t>
            </a:r>
            <a:r>
              <a:rPr lang="es-MX" sz="2200" b="1" dirty="0" smtClean="0">
                <a:latin typeface="Batang" pitchFamily="18" charset="-127"/>
                <a:ea typeface="Batang" pitchFamily="18" charset="-127"/>
              </a:rPr>
              <a:t>remoto:</a:t>
            </a:r>
            <a:r>
              <a:rPr lang="es-MX" sz="2200" dirty="0" smtClean="0">
                <a:latin typeface="Batang" pitchFamily="18" charset="-127"/>
                <a:ea typeface="Batang" pitchFamily="18" charset="-127"/>
              </a:rPr>
              <a:t> es </a:t>
            </a:r>
            <a:r>
              <a:rPr lang="es-MX" sz="2200" dirty="0">
                <a:latin typeface="Batang" pitchFamily="18" charset="-127"/>
                <a:ea typeface="Batang" pitchFamily="18" charset="-127"/>
              </a:rPr>
              <a:t>realizada por un cliente o un usuario de una computadora que se conecta a una red privada, los paquetes enviados a través de la conexión VPN son originados al cliente de acceso remoto, y éste se autentifica al servidor de acceso remoto, y el servidor se autentifica ante el cliente</a:t>
            </a:r>
            <a:r>
              <a:rPr lang="es-MX" sz="2200" dirty="0" smtClean="0">
                <a:latin typeface="Batang" pitchFamily="18" charset="-127"/>
                <a:ea typeface="Batang" pitchFamily="18" charset="-127"/>
              </a:rPr>
              <a:t>.</a:t>
            </a:r>
          </a:p>
          <a:p>
            <a:pPr marL="0" indent="0" algn="just">
              <a:buNone/>
            </a:pPr>
            <a:r>
              <a:rPr lang="es-MX" sz="2200" dirty="0">
                <a:latin typeface="Batang" pitchFamily="18" charset="-127"/>
                <a:ea typeface="Batang" pitchFamily="18" charset="-127"/>
              </a:rPr>
              <a:t/>
            </a:r>
            <a:br>
              <a:rPr lang="es-MX" sz="2200" dirty="0">
                <a:latin typeface="Batang" pitchFamily="18" charset="-127"/>
                <a:ea typeface="Batang" pitchFamily="18" charset="-127"/>
              </a:rPr>
            </a:br>
            <a:endParaRPr lang="es-MX" sz="2200" dirty="0" smtClean="0">
              <a:latin typeface="Batang" pitchFamily="18" charset="-127"/>
              <a:ea typeface="Batang" pitchFamily="18" charset="-127"/>
            </a:endParaRPr>
          </a:p>
        </p:txBody>
      </p:sp>
      <p:sp>
        <p:nvSpPr>
          <p:cNvPr id="4" name="1 Título"/>
          <p:cNvSpPr>
            <a:spLocks noGrp="1"/>
          </p:cNvSpPr>
          <p:nvPr>
            <p:ph type="title"/>
          </p:nvPr>
        </p:nvSpPr>
        <p:spPr>
          <a:xfrm>
            <a:off x="457200" y="274638"/>
            <a:ext cx="7467600" cy="1143000"/>
          </a:xfrm>
        </p:spPr>
        <p:txBody>
          <a:bodyPr/>
          <a:lstStyle/>
          <a:p>
            <a:pPr algn="r"/>
            <a:r>
              <a:rPr lang="es-MX" sz="3200" dirty="0">
                <a:solidFill>
                  <a:srgbClr val="F89964"/>
                </a:solidFill>
                <a:latin typeface="Aharoni" pitchFamily="2" charset="-79"/>
                <a:cs typeface="Aharoni" pitchFamily="2" charset="-79"/>
              </a:rPr>
              <a:t>VPN</a:t>
            </a:r>
            <a:br>
              <a:rPr lang="es-MX" sz="3200" dirty="0">
                <a:solidFill>
                  <a:srgbClr val="F89964"/>
                </a:solidFill>
                <a:latin typeface="Aharoni" pitchFamily="2" charset="-79"/>
                <a:cs typeface="Aharoni" pitchFamily="2" charset="-79"/>
              </a:rPr>
            </a:br>
            <a:r>
              <a:rPr lang="es-MX" sz="3200" dirty="0">
                <a:solidFill>
                  <a:srgbClr val="F89964"/>
                </a:solidFill>
                <a:latin typeface="Aharoni" pitchFamily="2" charset="-79"/>
                <a:cs typeface="Aharoni" pitchFamily="2" charset="-79"/>
              </a:rPr>
              <a:t>(VIRTUAL PRIVATE NETWORK)</a:t>
            </a:r>
            <a:endParaRPr lang="es-MX" dirty="0">
              <a:solidFill>
                <a:srgbClr val="F89964"/>
              </a:solidFill>
            </a:endParaRPr>
          </a:p>
        </p:txBody>
      </p:sp>
      <p:cxnSp>
        <p:nvCxnSpPr>
          <p:cNvPr id="5" name="4 Conector recto"/>
          <p:cNvCxnSpPr/>
          <p:nvPr/>
        </p:nvCxnSpPr>
        <p:spPr>
          <a:xfrm>
            <a:off x="755576" y="1484784"/>
            <a:ext cx="7056784" cy="0"/>
          </a:xfrm>
          <a:prstGeom prst="line">
            <a:avLst/>
          </a:prstGeom>
          <a:ln>
            <a:solidFill>
              <a:schemeClr val="accent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974490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539552" y="1723600"/>
            <a:ext cx="7467600" cy="4873752"/>
          </a:xfrm>
        </p:spPr>
        <p:txBody>
          <a:bodyPr>
            <a:normAutofit fontScale="92500" lnSpcReduction="20000"/>
          </a:bodyPr>
          <a:lstStyle/>
          <a:p>
            <a:pPr algn="just"/>
            <a:r>
              <a:rPr lang="es-MX" b="1" dirty="0">
                <a:latin typeface="Batang" pitchFamily="18" charset="-127"/>
                <a:ea typeface="Batang" pitchFamily="18" charset="-127"/>
              </a:rPr>
              <a:t>Conexión router a router: </a:t>
            </a:r>
            <a:r>
              <a:rPr lang="es-MX" dirty="0">
                <a:latin typeface="Batang" pitchFamily="18" charset="-127"/>
                <a:ea typeface="Batang" pitchFamily="18" charset="-127"/>
              </a:rPr>
              <a:t>la conexión es realizada por un router, y este a su vez se conecta a una red privada. En este tipo de conexión, los paquetes enviados desde cualquier router no se originan en los routers. El router que realiza la llamada se autentifica ante el router que responde y este a su vez se autentica ante el router que realiza la llamada y también sirve para la intranet</a:t>
            </a:r>
            <a:r>
              <a:rPr lang="es-MX" dirty="0" smtClean="0">
                <a:latin typeface="Batang" pitchFamily="18" charset="-127"/>
                <a:ea typeface="Batang" pitchFamily="18" charset="-127"/>
              </a:rPr>
              <a:t>.</a:t>
            </a:r>
          </a:p>
          <a:p>
            <a:pPr algn="just"/>
            <a:endParaRPr lang="es-MX" dirty="0" smtClean="0">
              <a:latin typeface="Batang" pitchFamily="18" charset="-127"/>
              <a:ea typeface="Batang" pitchFamily="18" charset="-127"/>
            </a:endParaRPr>
          </a:p>
          <a:p>
            <a:pPr algn="just"/>
            <a:r>
              <a:rPr lang="es-MX" b="1" dirty="0" smtClean="0">
                <a:latin typeface="Batang" pitchFamily="18" charset="-127"/>
                <a:ea typeface="Batang" pitchFamily="18" charset="-127"/>
              </a:rPr>
              <a:t>Conexión </a:t>
            </a:r>
            <a:r>
              <a:rPr lang="es-MX" b="1" dirty="0">
                <a:latin typeface="Batang" pitchFamily="18" charset="-127"/>
                <a:ea typeface="Batang" pitchFamily="18" charset="-127"/>
              </a:rPr>
              <a:t>firewall a firewall: </a:t>
            </a:r>
            <a:r>
              <a:rPr lang="es-MX" dirty="0">
                <a:latin typeface="Batang" pitchFamily="18" charset="-127"/>
                <a:ea typeface="Batang" pitchFamily="18" charset="-127"/>
              </a:rPr>
              <a:t>donde  la conexión es realizada por uno de ellos, y éste a su vez se conecta a una red privada. En este tipo de conexión, los paquetes son enviados desde cualquier usuario en Internet. El firewall que realiza la llamada se autentifica ante el que responde y éste a su vez se autentifica ante el llamante.</a:t>
            </a:r>
          </a:p>
          <a:p>
            <a:pPr algn="just"/>
            <a:endParaRPr lang="es-MX" dirty="0"/>
          </a:p>
        </p:txBody>
      </p:sp>
      <p:sp>
        <p:nvSpPr>
          <p:cNvPr id="4" name="1 Título"/>
          <p:cNvSpPr>
            <a:spLocks noGrp="1"/>
          </p:cNvSpPr>
          <p:nvPr>
            <p:ph type="title"/>
          </p:nvPr>
        </p:nvSpPr>
        <p:spPr>
          <a:xfrm>
            <a:off x="457200" y="274638"/>
            <a:ext cx="7467600" cy="1143000"/>
          </a:xfrm>
        </p:spPr>
        <p:txBody>
          <a:bodyPr/>
          <a:lstStyle/>
          <a:p>
            <a:pPr algn="r"/>
            <a:r>
              <a:rPr lang="es-MX" sz="3200" dirty="0">
                <a:solidFill>
                  <a:srgbClr val="F89964"/>
                </a:solidFill>
                <a:latin typeface="Aharoni" pitchFamily="2" charset="-79"/>
                <a:cs typeface="Aharoni" pitchFamily="2" charset="-79"/>
              </a:rPr>
              <a:t>VPN</a:t>
            </a:r>
            <a:br>
              <a:rPr lang="es-MX" sz="3200" dirty="0">
                <a:solidFill>
                  <a:srgbClr val="F89964"/>
                </a:solidFill>
                <a:latin typeface="Aharoni" pitchFamily="2" charset="-79"/>
                <a:cs typeface="Aharoni" pitchFamily="2" charset="-79"/>
              </a:rPr>
            </a:br>
            <a:r>
              <a:rPr lang="es-MX" sz="3200" dirty="0">
                <a:solidFill>
                  <a:srgbClr val="F89964"/>
                </a:solidFill>
                <a:latin typeface="Aharoni" pitchFamily="2" charset="-79"/>
                <a:cs typeface="Aharoni" pitchFamily="2" charset="-79"/>
              </a:rPr>
              <a:t>(VIRTUAL PRIVATE NETWORK)</a:t>
            </a:r>
            <a:endParaRPr lang="es-MX" dirty="0">
              <a:solidFill>
                <a:srgbClr val="F89964"/>
              </a:solidFill>
            </a:endParaRPr>
          </a:p>
        </p:txBody>
      </p:sp>
      <p:cxnSp>
        <p:nvCxnSpPr>
          <p:cNvPr id="5" name="4 Conector recto"/>
          <p:cNvCxnSpPr/>
          <p:nvPr/>
        </p:nvCxnSpPr>
        <p:spPr>
          <a:xfrm>
            <a:off x="755576" y="1484784"/>
            <a:ext cx="7056784" cy="0"/>
          </a:xfrm>
          <a:prstGeom prst="line">
            <a:avLst/>
          </a:prstGeom>
          <a:ln>
            <a:solidFill>
              <a:schemeClr val="accent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908157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560784" y="1795608"/>
            <a:ext cx="7467600" cy="4873752"/>
          </a:xfrm>
        </p:spPr>
        <p:txBody>
          <a:bodyPr>
            <a:normAutofit/>
          </a:bodyPr>
          <a:lstStyle/>
          <a:p>
            <a:pPr marL="0" indent="0" algn="just">
              <a:buNone/>
            </a:pPr>
            <a:r>
              <a:rPr lang="es-MX" sz="2200" b="1" dirty="0" smtClean="0">
                <a:latin typeface="Batang" pitchFamily="18" charset="-127"/>
                <a:ea typeface="Batang" pitchFamily="18" charset="-127"/>
              </a:rPr>
              <a:t>En conclusión</a:t>
            </a:r>
          </a:p>
          <a:p>
            <a:pPr marL="0" indent="0" algn="just">
              <a:buNone/>
            </a:pPr>
            <a:endParaRPr lang="es-MX" sz="2200" dirty="0">
              <a:latin typeface="Batang" pitchFamily="18" charset="-127"/>
              <a:ea typeface="Batang" pitchFamily="18" charset="-127"/>
            </a:endParaRPr>
          </a:p>
          <a:p>
            <a:pPr marL="0" indent="0" algn="just">
              <a:buNone/>
            </a:pPr>
            <a:r>
              <a:rPr lang="es-MX" sz="2200" dirty="0">
                <a:latin typeface="Batang" pitchFamily="18" charset="-127"/>
                <a:ea typeface="Batang" pitchFamily="18" charset="-127"/>
              </a:rPr>
              <a:t>L</a:t>
            </a:r>
            <a:r>
              <a:rPr lang="es-MX" sz="2200" dirty="0" smtClean="0">
                <a:latin typeface="Batang" pitchFamily="18" charset="-127"/>
                <a:ea typeface="Batang" pitchFamily="18" charset="-127"/>
              </a:rPr>
              <a:t>as </a:t>
            </a:r>
            <a:r>
              <a:rPr lang="es-MX" sz="2200" dirty="0" err="1" smtClean="0">
                <a:latin typeface="Batang" pitchFamily="18" charset="-127"/>
                <a:ea typeface="Batang" pitchFamily="18" charset="-127"/>
              </a:rPr>
              <a:t>VPN's</a:t>
            </a:r>
            <a:r>
              <a:rPr lang="es-MX" sz="2200" dirty="0" smtClean="0">
                <a:latin typeface="Batang" pitchFamily="18" charset="-127"/>
                <a:ea typeface="Batang" pitchFamily="18" charset="-127"/>
              </a:rPr>
              <a:t> actualmente </a:t>
            </a:r>
            <a:r>
              <a:rPr lang="es-MX" sz="2200" dirty="0">
                <a:latin typeface="Batang" pitchFamily="18" charset="-127"/>
                <a:ea typeface="Batang" pitchFamily="18" charset="-127"/>
              </a:rPr>
              <a:t>representan una gran solución para las empresas gracias a todas las ventajas que proporciona este tipo de conexiones en cuanto a confiabilidad, seguridad e integridad de los datos, por otro lado reducen notablemente los costos de transferencia de datos de un lado a otro y son sencillas de usar, además facilita la comunicación entre usuarios en lugares distantes.</a:t>
            </a:r>
          </a:p>
          <a:p>
            <a:pPr marL="0" indent="0" algn="just">
              <a:buNone/>
            </a:pPr>
            <a:endParaRPr lang="es-MX" sz="2200" dirty="0">
              <a:latin typeface="Batang" pitchFamily="18" charset="-127"/>
              <a:ea typeface="Batang" pitchFamily="18" charset="-127"/>
            </a:endParaRPr>
          </a:p>
        </p:txBody>
      </p:sp>
      <p:sp>
        <p:nvSpPr>
          <p:cNvPr id="4" name="1 Título"/>
          <p:cNvSpPr>
            <a:spLocks noGrp="1"/>
          </p:cNvSpPr>
          <p:nvPr>
            <p:ph type="title"/>
          </p:nvPr>
        </p:nvSpPr>
        <p:spPr>
          <a:xfrm>
            <a:off x="457200" y="274638"/>
            <a:ext cx="7467600" cy="1143000"/>
          </a:xfrm>
        </p:spPr>
        <p:txBody>
          <a:bodyPr/>
          <a:lstStyle/>
          <a:p>
            <a:pPr algn="r"/>
            <a:r>
              <a:rPr lang="es-MX" sz="3200" dirty="0">
                <a:solidFill>
                  <a:srgbClr val="F89964"/>
                </a:solidFill>
                <a:latin typeface="Aharoni" pitchFamily="2" charset="-79"/>
                <a:cs typeface="Aharoni" pitchFamily="2" charset="-79"/>
              </a:rPr>
              <a:t>VPN</a:t>
            </a:r>
            <a:br>
              <a:rPr lang="es-MX" sz="3200" dirty="0">
                <a:solidFill>
                  <a:srgbClr val="F89964"/>
                </a:solidFill>
                <a:latin typeface="Aharoni" pitchFamily="2" charset="-79"/>
                <a:cs typeface="Aharoni" pitchFamily="2" charset="-79"/>
              </a:rPr>
            </a:br>
            <a:r>
              <a:rPr lang="es-MX" sz="3200" dirty="0">
                <a:solidFill>
                  <a:srgbClr val="F89964"/>
                </a:solidFill>
                <a:latin typeface="Aharoni" pitchFamily="2" charset="-79"/>
                <a:cs typeface="Aharoni" pitchFamily="2" charset="-79"/>
              </a:rPr>
              <a:t>(VIRTUAL PRIVATE NETWORK)</a:t>
            </a:r>
            <a:endParaRPr lang="es-MX" dirty="0">
              <a:solidFill>
                <a:srgbClr val="F89964"/>
              </a:solidFill>
            </a:endParaRPr>
          </a:p>
        </p:txBody>
      </p:sp>
      <p:cxnSp>
        <p:nvCxnSpPr>
          <p:cNvPr id="5" name="4 Conector recto"/>
          <p:cNvCxnSpPr/>
          <p:nvPr/>
        </p:nvCxnSpPr>
        <p:spPr>
          <a:xfrm>
            <a:off x="755576" y="1484784"/>
            <a:ext cx="7056784" cy="0"/>
          </a:xfrm>
          <a:prstGeom prst="line">
            <a:avLst/>
          </a:prstGeom>
          <a:ln>
            <a:solidFill>
              <a:schemeClr val="accent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452325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1600200"/>
            <a:ext cx="7787208" cy="2620888"/>
          </a:xfrm>
        </p:spPr>
        <p:txBody>
          <a:bodyPr>
            <a:normAutofit/>
          </a:bodyPr>
          <a:lstStyle/>
          <a:p>
            <a:pPr marL="0" indent="0" algn="just">
              <a:buNone/>
            </a:pPr>
            <a:r>
              <a:rPr lang="es-MX" sz="2000" b="1" dirty="0" smtClean="0">
                <a:latin typeface="Batang" pitchFamily="18" charset="-127"/>
                <a:ea typeface="Batang" pitchFamily="18" charset="-127"/>
              </a:rPr>
              <a:t>¿Qué es ATM?</a:t>
            </a:r>
          </a:p>
          <a:p>
            <a:pPr marL="0" indent="0" algn="just">
              <a:buNone/>
            </a:pPr>
            <a:r>
              <a:rPr lang="es-MX" sz="2000" dirty="0" smtClean="0">
                <a:latin typeface="Batang" pitchFamily="18" charset="-127"/>
                <a:ea typeface="Batang" pitchFamily="18" charset="-127"/>
              </a:rPr>
              <a:t>Las denominadas celdas ATM poseen versatilidad para </a:t>
            </a:r>
            <a:r>
              <a:rPr lang="es-MX" sz="2000" dirty="0">
                <a:latin typeface="Batang" pitchFamily="18" charset="-127"/>
                <a:ea typeface="Batang" pitchFamily="18" charset="-127"/>
              </a:rPr>
              <a:t>la conmutación de paquetes de longitud fija</a:t>
            </a:r>
            <a:r>
              <a:rPr lang="es-MX" sz="2000" dirty="0" smtClean="0">
                <a:latin typeface="Batang" pitchFamily="18" charset="-127"/>
                <a:ea typeface="Batang" pitchFamily="18" charset="-127"/>
              </a:rPr>
              <a:t>, ofreciendo así un mayor ancho de banda y más flexibilidad. Los </a:t>
            </a:r>
            <a:r>
              <a:rPr lang="es-MX" sz="2000" dirty="0">
                <a:latin typeface="Batang" pitchFamily="18" charset="-127"/>
                <a:ea typeface="Batang" pitchFamily="18" charset="-127"/>
              </a:rPr>
              <a:t>conmutadores ATM aseguran que el tráfico de grandes volúmenes es flexiblemente conmutado al destino correcto. </a:t>
            </a:r>
            <a:endParaRPr lang="es-MX" sz="2000" dirty="0" smtClean="0">
              <a:latin typeface="Batang" pitchFamily="18" charset="-127"/>
              <a:ea typeface="Batang" pitchFamily="18" charset="-127"/>
            </a:endParaRPr>
          </a:p>
          <a:p>
            <a:pPr marL="0" indent="0" algn="just">
              <a:buNone/>
            </a:pPr>
            <a:endParaRPr lang="es-MX" sz="2000" dirty="0">
              <a:latin typeface="Batang" pitchFamily="18" charset="-127"/>
              <a:ea typeface="Batang" pitchFamily="18" charset="-127"/>
            </a:endParaRPr>
          </a:p>
        </p:txBody>
      </p:sp>
      <p:sp>
        <p:nvSpPr>
          <p:cNvPr id="4" name="1 Título"/>
          <p:cNvSpPr>
            <a:spLocks noGrp="1"/>
          </p:cNvSpPr>
          <p:nvPr>
            <p:ph type="title"/>
          </p:nvPr>
        </p:nvSpPr>
        <p:spPr>
          <a:xfrm>
            <a:off x="457200" y="274638"/>
            <a:ext cx="7467600" cy="1143000"/>
          </a:xfrm>
        </p:spPr>
        <p:txBody>
          <a:bodyPr/>
          <a:lstStyle/>
          <a:p>
            <a:pPr algn="r"/>
            <a:r>
              <a:rPr lang="es-MX" sz="3200" dirty="0" smtClean="0">
                <a:solidFill>
                  <a:srgbClr val="F89964"/>
                </a:solidFill>
                <a:latin typeface="Aharoni" pitchFamily="2" charset="-79"/>
                <a:cs typeface="Aharoni" pitchFamily="2" charset="-79"/>
              </a:rPr>
              <a:t>VPN </a:t>
            </a:r>
            <a:r>
              <a:rPr lang="es-MX" sz="3200" dirty="0">
                <a:solidFill>
                  <a:srgbClr val="F89964"/>
                </a:solidFill>
                <a:latin typeface="Aharoni" pitchFamily="2" charset="-79"/>
                <a:cs typeface="Aharoni" pitchFamily="2" charset="-79"/>
              </a:rPr>
              <a:t/>
            </a:r>
            <a:br>
              <a:rPr lang="es-MX" sz="3200" dirty="0">
                <a:solidFill>
                  <a:srgbClr val="F89964"/>
                </a:solidFill>
                <a:latin typeface="Aharoni" pitchFamily="2" charset="-79"/>
                <a:cs typeface="Aharoni" pitchFamily="2" charset="-79"/>
              </a:rPr>
            </a:br>
            <a:r>
              <a:rPr lang="es-MX" sz="3200" dirty="0" smtClean="0">
                <a:solidFill>
                  <a:srgbClr val="F89964"/>
                </a:solidFill>
                <a:latin typeface="Aharoni" pitchFamily="2" charset="-79"/>
                <a:cs typeface="Aharoni" pitchFamily="2" charset="-79"/>
              </a:rPr>
              <a:t>AMPLIEMOS CONOCIMIENTOS</a:t>
            </a:r>
            <a:endParaRPr lang="es-MX" dirty="0">
              <a:solidFill>
                <a:srgbClr val="F89964"/>
              </a:solidFill>
            </a:endParaRPr>
          </a:p>
        </p:txBody>
      </p:sp>
      <p:cxnSp>
        <p:nvCxnSpPr>
          <p:cNvPr id="5" name="4 Conector recto"/>
          <p:cNvCxnSpPr/>
          <p:nvPr/>
        </p:nvCxnSpPr>
        <p:spPr>
          <a:xfrm>
            <a:off x="755576" y="1484784"/>
            <a:ext cx="7056784" cy="0"/>
          </a:xfrm>
          <a:prstGeom prst="line">
            <a:avLst/>
          </a:prstGeom>
          <a:ln>
            <a:solidFill>
              <a:schemeClr val="accent1"/>
            </a:solidFill>
          </a:ln>
        </p:spPr>
        <p:style>
          <a:lnRef idx="2">
            <a:schemeClr val="accent1"/>
          </a:lnRef>
          <a:fillRef idx="0">
            <a:schemeClr val="accent1"/>
          </a:fillRef>
          <a:effectRef idx="1">
            <a:schemeClr val="accent1"/>
          </a:effectRef>
          <a:fontRef idx="minor">
            <a:schemeClr val="tx1"/>
          </a:fontRef>
        </p:style>
      </p:cxnSp>
      <p:pic>
        <p:nvPicPr>
          <p:cNvPr id="10242" name="Picture 2" descr="http://www.monografias.com/trabajos/atm/Image277.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3730327"/>
            <a:ext cx="4305300" cy="2867025"/>
          </a:xfrm>
          <a:prstGeom prst="rect">
            <a:avLst/>
          </a:prstGeom>
          <a:noFill/>
          <a:extLst>
            <a:ext uri="{909E8E84-426E-40DD-AFC4-6F175D3DCCD1}">
              <a14:hiddenFill xmlns:a14="http://schemas.microsoft.com/office/drawing/2010/main">
                <a:solidFill>
                  <a:srgbClr val="FFFFFF"/>
                </a:solidFill>
              </a14:hiddenFill>
            </a:ext>
          </a:extLst>
        </p:spPr>
      </p:pic>
      <p:sp>
        <p:nvSpPr>
          <p:cNvPr id="6" name="5 CuadroTexto"/>
          <p:cNvSpPr txBox="1"/>
          <p:nvPr/>
        </p:nvSpPr>
        <p:spPr>
          <a:xfrm>
            <a:off x="5292080" y="4425175"/>
            <a:ext cx="3024336" cy="1077218"/>
          </a:xfrm>
          <a:prstGeom prst="rect">
            <a:avLst/>
          </a:prstGeom>
          <a:noFill/>
        </p:spPr>
        <p:txBody>
          <a:bodyPr wrap="square" rtlCol="0">
            <a:spAutoFit/>
          </a:bodyPr>
          <a:lstStyle/>
          <a:p>
            <a:pPr algn="ctr"/>
            <a:r>
              <a:rPr lang="es-MX" sz="1600" dirty="0" smtClean="0">
                <a:latin typeface="Batang" pitchFamily="18" charset="-127"/>
                <a:ea typeface="Batang" pitchFamily="18" charset="-127"/>
              </a:rPr>
              <a:t>Para más información puede dirigirse a: </a:t>
            </a:r>
            <a:r>
              <a:rPr lang="es-MX" sz="1600" dirty="0">
                <a:latin typeface="Batang" pitchFamily="18" charset="-127"/>
                <a:ea typeface="Batang" pitchFamily="18" charset="-127"/>
                <a:hlinkClick r:id="rId3"/>
              </a:rPr>
              <a:t>http://www.monografias.com/trabajos/atm/atm.shtml</a:t>
            </a:r>
            <a:endParaRPr lang="es-MX" sz="1600" dirty="0">
              <a:latin typeface="Batang" pitchFamily="18" charset="-127"/>
              <a:ea typeface="Batang" pitchFamily="18" charset="-127"/>
            </a:endParaRPr>
          </a:p>
        </p:txBody>
      </p:sp>
    </p:spTree>
    <p:extLst>
      <p:ext uri="{BB962C8B-B14F-4D97-AF65-F5344CB8AC3E}">
        <p14:creationId xmlns:p14="http://schemas.microsoft.com/office/powerpoint/2010/main" val="5028577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1651592"/>
            <a:ext cx="7787208" cy="4585720"/>
          </a:xfrm>
        </p:spPr>
        <p:txBody>
          <a:bodyPr>
            <a:noAutofit/>
          </a:bodyPr>
          <a:lstStyle/>
          <a:p>
            <a:pPr marL="0" indent="0" algn="just">
              <a:buNone/>
            </a:pPr>
            <a:r>
              <a:rPr lang="es-MX" sz="2000" b="1" dirty="0" smtClean="0">
                <a:latin typeface="Batang" pitchFamily="18" charset="-127"/>
                <a:ea typeface="Batang" pitchFamily="18" charset="-127"/>
              </a:rPr>
              <a:t>¿Qué es Frame Relay?</a:t>
            </a:r>
          </a:p>
          <a:p>
            <a:pPr marL="0" indent="0" algn="just">
              <a:buNone/>
            </a:pPr>
            <a:r>
              <a:rPr lang="es-MX" sz="2000" dirty="0" smtClean="0">
                <a:latin typeface="Batang" pitchFamily="18" charset="-127"/>
                <a:ea typeface="Batang" pitchFamily="18" charset="-127"/>
              </a:rPr>
              <a:t>Constituye </a:t>
            </a:r>
            <a:r>
              <a:rPr lang="es-MX" sz="2000" dirty="0">
                <a:latin typeface="Batang" pitchFamily="18" charset="-127"/>
                <a:ea typeface="Batang" pitchFamily="18" charset="-127"/>
              </a:rPr>
              <a:t>un método de comunicación orientado a paquetes para la </a:t>
            </a:r>
            <a:r>
              <a:rPr lang="es-MX" sz="2000" dirty="0" smtClean="0">
                <a:latin typeface="Batang" pitchFamily="18" charset="-127"/>
                <a:ea typeface="Batang" pitchFamily="18" charset="-127"/>
              </a:rPr>
              <a:t>conexión de </a:t>
            </a:r>
            <a:r>
              <a:rPr lang="es-MX" sz="2000" dirty="0">
                <a:latin typeface="Batang" pitchFamily="18" charset="-127"/>
                <a:ea typeface="Batang" pitchFamily="18" charset="-127"/>
              </a:rPr>
              <a:t>sistemas informáticos. Se utiliza principalmente para la interconexión de redes de </a:t>
            </a:r>
            <a:r>
              <a:rPr lang="es-MX" sz="2000" dirty="0" smtClean="0">
                <a:latin typeface="Batang" pitchFamily="18" charset="-127"/>
                <a:ea typeface="Batang" pitchFamily="18" charset="-127"/>
              </a:rPr>
              <a:t>área local y </a:t>
            </a:r>
            <a:r>
              <a:rPr lang="es-MX" sz="2000" dirty="0">
                <a:latin typeface="Batang" pitchFamily="18" charset="-127"/>
                <a:ea typeface="Batang" pitchFamily="18" charset="-127"/>
              </a:rPr>
              <a:t>redes de área </a:t>
            </a:r>
            <a:r>
              <a:rPr lang="es-MX" sz="2000" dirty="0" smtClean="0">
                <a:latin typeface="Batang" pitchFamily="18" charset="-127"/>
                <a:ea typeface="Batang" pitchFamily="18" charset="-127"/>
              </a:rPr>
              <a:t>extensa sobre </a:t>
            </a:r>
            <a:r>
              <a:rPr lang="es-MX" sz="2000" dirty="0">
                <a:latin typeface="Batang" pitchFamily="18" charset="-127"/>
                <a:ea typeface="Batang" pitchFamily="18" charset="-127"/>
              </a:rPr>
              <a:t>redes públicas o privadas. La </a:t>
            </a:r>
            <a:r>
              <a:rPr lang="es-MX" sz="2000" dirty="0" smtClean="0">
                <a:latin typeface="Batang" pitchFamily="18" charset="-127"/>
                <a:ea typeface="Batang" pitchFamily="18" charset="-127"/>
              </a:rPr>
              <a:t>mayoría </a:t>
            </a:r>
            <a:r>
              <a:rPr lang="es-MX" sz="2000" dirty="0">
                <a:latin typeface="Batang" pitchFamily="18" charset="-127"/>
                <a:ea typeface="Batang" pitchFamily="18" charset="-127"/>
              </a:rPr>
              <a:t>de compañías públicas de </a:t>
            </a:r>
            <a:r>
              <a:rPr lang="es-MX" sz="2000" dirty="0" smtClean="0">
                <a:latin typeface="Batang" pitchFamily="18" charset="-127"/>
                <a:ea typeface="Batang" pitchFamily="18" charset="-127"/>
              </a:rPr>
              <a:t>telecomunicaciones ofrecen </a:t>
            </a:r>
            <a:r>
              <a:rPr lang="es-MX" sz="2000" dirty="0">
                <a:latin typeface="Batang" pitchFamily="18" charset="-127"/>
                <a:ea typeface="Batang" pitchFamily="18" charset="-127"/>
              </a:rPr>
              <a:t>los servicios Frame Relay como una forma de establecer </a:t>
            </a:r>
            <a:r>
              <a:rPr lang="es-MX" sz="2000" dirty="0" smtClean="0">
                <a:latin typeface="Batang" pitchFamily="18" charset="-127"/>
                <a:ea typeface="Batang" pitchFamily="18" charset="-127"/>
              </a:rPr>
              <a:t>conexiones </a:t>
            </a:r>
            <a:r>
              <a:rPr lang="es-MX" sz="2000" dirty="0">
                <a:latin typeface="Batang" pitchFamily="18" charset="-127"/>
                <a:ea typeface="Batang" pitchFamily="18" charset="-127"/>
              </a:rPr>
              <a:t>virtuales </a:t>
            </a:r>
            <a:r>
              <a:rPr lang="es-MX" sz="2000" dirty="0" smtClean="0">
                <a:latin typeface="Batang" pitchFamily="18" charset="-127"/>
                <a:ea typeface="Batang" pitchFamily="18" charset="-127"/>
              </a:rPr>
              <a:t>de área </a:t>
            </a:r>
            <a:r>
              <a:rPr lang="es-MX" sz="2000" dirty="0">
                <a:latin typeface="Batang" pitchFamily="18" charset="-127"/>
                <a:ea typeface="Batang" pitchFamily="18" charset="-127"/>
              </a:rPr>
              <a:t>extensa que ofrezcan unas </a:t>
            </a:r>
            <a:r>
              <a:rPr lang="es-MX" sz="2000" dirty="0" smtClean="0">
                <a:latin typeface="Batang" pitchFamily="18" charset="-127"/>
                <a:ea typeface="Batang" pitchFamily="18" charset="-127"/>
              </a:rPr>
              <a:t>prestaciones </a:t>
            </a:r>
            <a:r>
              <a:rPr lang="es-MX" sz="2000" dirty="0">
                <a:latin typeface="Batang" pitchFamily="18" charset="-127"/>
                <a:ea typeface="Batang" pitchFamily="18" charset="-127"/>
              </a:rPr>
              <a:t>relativamente altas</a:t>
            </a:r>
            <a:r>
              <a:rPr lang="es-MX" sz="2000" dirty="0" smtClean="0">
                <a:latin typeface="Batang" pitchFamily="18" charset="-127"/>
                <a:ea typeface="Batang" pitchFamily="18" charset="-127"/>
              </a:rPr>
              <a:t>.</a:t>
            </a:r>
          </a:p>
          <a:p>
            <a:pPr marL="0" indent="0" algn="just">
              <a:buNone/>
            </a:pPr>
            <a:endParaRPr lang="es-MX" sz="2000" dirty="0" smtClean="0">
              <a:latin typeface="Batang" pitchFamily="18" charset="-127"/>
              <a:ea typeface="Batang" pitchFamily="18" charset="-127"/>
            </a:endParaRPr>
          </a:p>
          <a:p>
            <a:pPr marL="0" indent="0" algn="just">
              <a:buNone/>
            </a:pPr>
            <a:r>
              <a:rPr lang="es-MX" sz="2000" dirty="0" smtClean="0">
                <a:latin typeface="Batang" pitchFamily="18" charset="-127"/>
                <a:ea typeface="Batang" pitchFamily="18" charset="-127"/>
              </a:rPr>
              <a:t>Frame </a:t>
            </a:r>
            <a:r>
              <a:rPr lang="es-MX" sz="2000" dirty="0">
                <a:latin typeface="Batang" pitchFamily="18" charset="-127"/>
                <a:ea typeface="Batang" pitchFamily="18" charset="-127"/>
              </a:rPr>
              <a:t>Relay es una interfaz de usuario dentro de una red de conmutación de paquetes </a:t>
            </a:r>
            <a:r>
              <a:rPr lang="es-MX" sz="2000" dirty="0" smtClean="0">
                <a:latin typeface="Batang" pitchFamily="18" charset="-127"/>
                <a:ea typeface="Batang" pitchFamily="18" charset="-127"/>
              </a:rPr>
              <a:t>de área </a:t>
            </a:r>
            <a:r>
              <a:rPr lang="es-MX" sz="2000" dirty="0">
                <a:latin typeface="Batang" pitchFamily="18" charset="-127"/>
                <a:ea typeface="Batang" pitchFamily="18" charset="-127"/>
              </a:rPr>
              <a:t>extensa, que típicamente ofrece un ancho de banda comprendida en el rango de </a:t>
            </a:r>
            <a:r>
              <a:rPr lang="es-MX" sz="2000" dirty="0" smtClean="0">
                <a:latin typeface="Batang" pitchFamily="18" charset="-127"/>
                <a:ea typeface="Batang" pitchFamily="18" charset="-127"/>
              </a:rPr>
              <a:t>56 Kbps </a:t>
            </a:r>
            <a:r>
              <a:rPr lang="es-MX" sz="2000" dirty="0">
                <a:latin typeface="Batang" pitchFamily="18" charset="-127"/>
                <a:ea typeface="Batang" pitchFamily="18" charset="-127"/>
              </a:rPr>
              <a:t>a 2.048 Mbps.</a:t>
            </a:r>
          </a:p>
        </p:txBody>
      </p:sp>
      <p:sp>
        <p:nvSpPr>
          <p:cNvPr id="5" name="1 Título"/>
          <p:cNvSpPr>
            <a:spLocks noGrp="1"/>
          </p:cNvSpPr>
          <p:nvPr>
            <p:ph type="title"/>
          </p:nvPr>
        </p:nvSpPr>
        <p:spPr>
          <a:xfrm>
            <a:off x="457200" y="274638"/>
            <a:ext cx="7467600" cy="1143000"/>
          </a:xfrm>
        </p:spPr>
        <p:txBody>
          <a:bodyPr/>
          <a:lstStyle/>
          <a:p>
            <a:pPr algn="r"/>
            <a:r>
              <a:rPr lang="es-MX" sz="3200" dirty="0" smtClean="0">
                <a:solidFill>
                  <a:srgbClr val="F89964"/>
                </a:solidFill>
                <a:latin typeface="Aharoni" pitchFamily="2" charset="-79"/>
                <a:cs typeface="Aharoni" pitchFamily="2" charset="-79"/>
              </a:rPr>
              <a:t>VPN </a:t>
            </a:r>
            <a:r>
              <a:rPr lang="es-MX" sz="3200" dirty="0">
                <a:solidFill>
                  <a:srgbClr val="F89964"/>
                </a:solidFill>
                <a:latin typeface="Aharoni" pitchFamily="2" charset="-79"/>
                <a:cs typeface="Aharoni" pitchFamily="2" charset="-79"/>
              </a:rPr>
              <a:t/>
            </a:r>
            <a:br>
              <a:rPr lang="es-MX" sz="3200" dirty="0">
                <a:solidFill>
                  <a:srgbClr val="F89964"/>
                </a:solidFill>
                <a:latin typeface="Aharoni" pitchFamily="2" charset="-79"/>
                <a:cs typeface="Aharoni" pitchFamily="2" charset="-79"/>
              </a:rPr>
            </a:br>
            <a:r>
              <a:rPr lang="es-MX" sz="3200" dirty="0" smtClean="0">
                <a:solidFill>
                  <a:srgbClr val="F89964"/>
                </a:solidFill>
                <a:latin typeface="Aharoni" pitchFamily="2" charset="-79"/>
                <a:cs typeface="Aharoni" pitchFamily="2" charset="-79"/>
              </a:rPr>
              <a:t>AMPLIEMOS CONOCIMIENTOS</a:t>
            </a:r>
            <a:endParaRPr lang="es-MX" dirty="0">
              <a:solidFill>
                <a:srgbClr val="F89964"/>
              </a:solidFill>
            </a:endParaRPr>
          </a:p>
        </p:txBody>
      </p:sp>
      <p:cxnSp>
        <p:nvCxnSpPr>
          <p:cNvPr id="6" name="5 Conector recto"/>
          <p:cNvCxnSpPr/>
          <p:nvPr/>
        </p:nvCxnSpPr>
        <p:spPr>
          <a:xfrm>
            <a:off x="755576" y="1484784"/>
            <a:ext cx="7056784" cy="0"/>
          </a:xfrm>
          <a:prstGeom prst="line">
            <a:avLst/>
          </a:prstGeom>
          <a:ln>
            <a:solidFill>
              <a:schemeClr val="accent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506062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1691680" y="5661248"/>
            <a:ext cx="5616624" cy="830997"/>
          </a:xfrm>
          <a:prstGeom prst="rect">
            <a:avLst/>
          </a:prstGeom>
          <a:noFill/>
        </p:spPr>
        <p:txBody>
          <a:bodyPr wrap="square" rtlCol="0">
            <a:spAutoFit/>
          </a:bodyPr>
          <a:lstStyle/>
          <a:p>
            <a:pPr algn="ctr"/>
            <a:r>
              <a:rPr lang="es-MX" sz="1600" dirty="0" smtClean="0">
                <a:latin typeface="Batang" pitchFamily="18" charset="-127"/>
                <a:ea typeface="Batang" pitchFamily="18" charset="-127"/>
              </a:rPr>
              <a:t>Para más información puede dirigirse a:</a:t>
            </a:r>
          </a:p>
          <a:p>
            <a:pPr algn="ctr"/>
            <a:r>
              <a:rPr lang="es-MX" sz="1600" dirty="0">
                <a:hlinkClick r:id="rId2"/>
              </a:rPr>
              <a:t>http://www.monografias.com/trabajos12/framerelay/framerelay.shtml</a:t>
            </a:r>
            <a:endParaRPr lang="es-MX" sz="1600" dirty="0">
              <a:latin typeface="Batang" pitchFamily="18" charset="-127"/>
              <a:ea typeface="Batang" pitchFamily="18" charset="-127"/>
            </a:endParaRPr>
          </a:p>
        </p:txBody>
      </p:sp>
      <p:pic>
        <p:nvPicPr>
          <p:cNvPr id="11266" name="Picture 2" descr="http://www.consulintel.es/Imagenes/Tutoriales/Articulos/caso_f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6380" y="1772816"/>
            <a:ext cx="5295900" cy="3581400"/>
          </a:xfrm>
          <a:prstGeom prst="rect">
            <a:avLst/>
          </a:prstGeom>
          <a:noFill/>
          <a:extLst>
            <a:ext uri="{909E8E84-426E-40DD-AFC4-6F175D3DCCD1}">
              <a14:hiddenFill xmlns:a14="http://schemas.microsoft.com/office/drawing/2010/main">
                <a:solidFill>
                  <a:srgbClr val="FFFFFF"/>
                </a:solidFill>
              </a14:hiddenFill>
            </a:ext>
          </a:extLst>
        </p:spPr>
      </p:pic>
      <p:sp>
        <p:nvSpPr>
          <p:cNvPr id="9" name="1 Título"/>
          <p:cNvSpPr>
            <a:spLocks noGrp="1"/>
          </p:cNvSpPr>
          <p:nvPr>
            <p:ph type="title"/>
          </p:nvPr>
        </p:nvSpPr>
        <p:spPr>
          <a:xfrm>
            <a:off x="457200" y="274638"/>
            <a:ext cx="7467600" cy="1143000"/>
          </a:xfrm>
        </p:spPr>
        <p:txBody>
          <a:bodyPr/>
          <a:lstStyle/>
          <a:p>
            <a:pPr algn="r"/>
            <a:r>
              <a:rPr lang="es-MX" sz="3200" dirty="0" smtClean="0">
                <a:solidFill>
                  <a:srgbClr val="F89964"/>
                </a:solidFill>
                <a:latin typeface="Aharoni" pitchFamily="2" charset="-79"/>
                <a:cs typeface="Aharoni" pitchFamily="2" charset="-79"/>
              </a:rPr>
              <a:t>VPN </a:t>
            </a:r>
            <a:r>
              <a:rPr lang="es-MX" sz="3200" dirty="0">
                <a:solidFill>
                  <a:srgbClr val="F89964"/>
                </a:solidFill>
                <a:latin typeface="Aharoni" pitchFamily="2" charset="-79"/>
                <a:cs typeface="Aharoni" pitchFamily="2" charset="-79"/>
              </a:rPr>
              <a:t/>
            </a:r>
            <a:br>
              <a:rPr lang="es-MX" sz="3200" dirty="0">
                <a:solidFill>
                  <a:srgbClr val="F89964"/>
                </a:solidFill>
                <a:latin typeface="Aharoni" pitchFamily="2" charset="-79"/>
                <a:cs typeface="Aharoni" pitchFamily="2" charset="-79"/>
              </a:rPr>
            </a:br>
            <a:r>
              <a:rPr lang="es-MX" sz="3200" dirty="0" smtClean="0">
                <a:solidFill>
                  <a:srgbClr val="F89964"/>
                </a:solidFill>
                <a:latin typeface="Aharoni" pitchFamily="2" charset="-79"/>
                <a:cs typeface="Aharoni" pitchFamily="2" charset="-79"/>
              </a:rPr>
              <a:t>AMPLIEMOS CONOCIMIENTOS</a:t>
            </a:r>
            <a:endParaRPr lang="es-MX" dirty="0">
              <a:solidFill>
                <a:srgbClr val="F89964"/>
              </a:solidFill>
            </a:endParaRPr>
          </a:p>
        </p:txBody>
      </p:sp>
      <p:cxnSp>
        <p:nvCxnSpPr>
          <p:cNvPr id="10" name="9 Conector recto"/>
          <p:cNvCxnSpPr/>
          <p:nvPr/>
        </p:nvCxnSpPr>
        <p:spPr>
          <a:xfrm>
            <a:off x="755576" y="1484784"/>
            <a:ext cx="7056784" cy="0"/>
          </a:xfrm>
          <a:prstGeom prst="line">
            <a:avLst/>
          </a:prstGeom>
          <a:ln>
            <a:solidFill>
              <a:schemeClr val="accent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756759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611560" y="1600200"/>
            <a:ext cx="7467600" cy="4063370"/>
          </a:xfrm>
        </p:spPr>
        <p:txBody>
          <a:bodyPr>
            <a:noAutofit/>
          </a:bodyPr>
          <a:lstStyle/>
          <a:p>
            <a:pPr marL="0" indent="0" algn="just">
              <a:buNone/>
            </a:pPr>
            <a:r>
              <a:rPr lang="es-MX" sz="2000" b="1" dirty="0" smtClean="0">
                <a:latin typeface="Batang" pitchFamily="18" charset="-127"/>
                <a:ea typeface="Batang" pitchFamily="18" charset="-127"/>
              </a:rPr>
              <a:t>¿Qué es PDU (</a:t>
            </a:r>
            <a:r>
              <a:rPr lang="es-MX" sz="2000" b="1" i="1" dirty="0" err="1">
                <a:latin typeface="Batang" pitchFamily="18" charset="-127"/>
                <a:ea typeface="Batang" pitchFamily="18" charset="-127"/>
              </a:rPr>
              <a:t>protocol</a:t>
            </a:r>
            <a:r>
              <a:rPr lang="es-MX" sz="2000" b="1" i="1" dirty="0">
                <a:latin typeface="Batang" pitchFamily="18" charset="-127"/>
                <a:ea typeface="Batang" pitchFamily="18" charset="-127"/>
              </a:rPr>
              <a:t> data </a:t>
            </a:r>
            <a:r>
              <a:rPr lang="es-MX" sz="2000" b="1" i="1" dirty="0" err="1" smtClean="0">
                <a:latin typeface="Batang" pitchFamily="18" charset="-127"/>
                <a:ea typeface="Batang" pitchFamily="18" charset="-127"/>
              </a:rPr>
              <a:t>unit</a:t>
            </a:r>
            <a:r>
              <a:rPr lang="es-MX" sz="2000" b="1" i="1" dirty="0" smtClean="0">
                <a:latin typeface="Batang" pitchFamily="18" charset="-127"/>
                <a:ea typeface="Batang" pitchFamily="18" charset="-127"/>
              </a:rPr>
              <a:t>)</a:t>
            </a:r>
            <a:r>
              <a:rPr lang="es-MX" sz="2000" b="1" dirty="0" smtClean="0">
                <a:latin typeface="Batang" pitchFamily="18" charset="-127"/>
                <a:ea typeface="Batang" pitchFamily="18" charset="-127"/>
              </a:rPr>
              <a:t>?</a:t>
            </a:r>
          </a:p>
          <a:p>
            <a:pPr marL="0" indent="0" algn="just">
              <a:buNone/>
            </a:pPr>
            <a:r>
              <a:rPr lang="es-MX" sz="2000" dirty="0" smtClean="0">
                <a:latin typeface="Batang" pitchFamily="18" charset="-127"/>
                <a:ea typeface="Batang" pitchFamily="18" charset="-127"/>
              </a:rPr>
              <a:t>Las</a:t>
            </a:r>
            <a:r>
              <a:rPr lang="es-MX" sz="2000" dirty="0">
                <a:latin typeface="Batang" pitchFamily="18" charset="-127"/>
                <a:ea typeface="Batang" pitchFamily="18" charset="-127"/>
              </a:rPr>
              <a:t> unidades de datos de </a:t>
            </a:r>
            <a:r>
              <a:rPr lang="es-MX" sz="2000" dirty="0" smtClean="0">
                <a:latin typeface="Batang" pitchFamily="18" charset="-127"/>
                <a:ea typeface="Batang" pitchFamily="18" charset="-127"/>
              </a:rPr>
              <a:t>protocolo, se </a:t>
            </a:r>
            <a:r>
              <a:rPr lang="es-MX" sz="2000" dirty="0">
                <a:latin typeface="Batang" pitchFamily="18" charset="-127"/>
                <a:ea typeface="Batang" pitchFamily="18" charset="-127"/>
              </a:rPr>
              <a:t>utilizan para el intercambio entre unidades parejas, dentro de una capa del modelo OSI. Existen dos clases</a:t>
            </a:r>
            <a:r>
              <a:rPr lang="es-MX" sz="2000" dirty="0" smtClean="0">
                <a:latin typeface="Batang" pitchFamily="18" charset="-127"/>
                <a:ea typeface="Batang" pitchFamily="18" charset="-127"/>
              </a:rPr>
              <a:t>:</a:t>
            </a:r>
          </a:p>
          <a:p>
            <a:pPr algn="just"/>
            <a:r>
              <a:rPr lang="es-MX" sz="2000" dirty="0" smtClean="0">
                <a:latin typeface="Batang" pitchFamily="18" charset="-127"/>
                <a:ea typeface="Batang" pitchFamily="18" charset="-127"/>
              </a:rPr>
              <a:t>PDU de datos</a:t>
            </a:r>
          </a:p>
          <a:p>
            <a:pPr algn="just"/>
            <a:r>
              <a:rPr lang="es-MX" sz="2000" dirty="0" smtClean="0">
                <a:latin typeface="Batang" pitchFamily="18" charset="-127"/>
                <a:ea typeface="Batang" pitchFamily="18" charset="-127"/>
              </a:rPr>
              <a:t>PDU de control</a:t>
            </a:r>
          </a:p>
          <a:p>
            <a:pPr algn="just"/>
            <a:endParaRPr lang="es-MX" sz="2000" dirty="0">
              <a:latin typeface="Batang" pitchFamily="18" charset="-127"/>
              <a:ea typeface="Batang" pitchFamily="18" charset="-127"/>
            </a:endParaRPr>
          </a:p>
          <a:p>
            <a:pPr marL="0" indent="0" algn="just">
              <a:buNone/>
            </a:pPr>
            <a:r>
              <a:rPr lang="es-MX" sz="2000" dirty="0">
                <a:latin typeface="Batang" pitchFamily="18" charset="-127"/>
                <a:ea typeface="Batang" pitchFamily="18" charset="-127"/>
              </a:rPr>
              <a:t>S</a:t>
            </a:r>
            <a:r>
              <a:rPr lang="es-MX" sz="2000" dirty="0" smtClean="0">
                <a:latin typeface="Batang" pitchFamily="18" charset="-127"/>
                <a:ea typeface="Batang" pitchFamily="18" charset="-127"/>
              </a:rPr>
              <a:t>e utiliza para la implementación del </a:t>
            </a:r>
            <a:r>
              <a:rPr lang="es-MX" sz="2000" b="1" dirty="0" smtClean="0">
                <a:latin typeface="Batang" pitchFamily="18" charset="-127"/>
                <a:ea typeface="Batang" pitchFamily="18" charset="-127"/>
              </a:rPr>
              <a:t>TUNNELING</a:t>
            </a:r>
            <a:r>
              <a:rPr lang="es-MX" sz="2000" dirty="0" smtClean="0">
                <a:latin typeface="Batang" pitchFamily="18" charset="-127"/>
                <a:ea typeface="Batang" pitchFamily="18" charset="-127"/>
              </a:rPr>
              <a:t> </a:t>
            </a:r>
            <a:r>
              <a:rPr lang="es-MX" sz="2000" dirty="0">
                <a:latin typeface="Batang" pitchFamily="18" charset="-127"/>
                <a:ea typeface="Batang" pitchFamily="18" charset="-127"/>
              </a:rPr>
              <a:t>incluyendo un PDU determinado dentro de otro PDU </a:t>
            </a:r>
            <a:r>
              <a:rPr lang="es-MX" sz="2000" dirty="0" smtClean="0">
                <a:latin typeface="Batang" pitchFamily="18" charset="-127"/>
                <a:ea typeface="Batang" pitchFamily="18" charset="-127"/>
              </a:rPr>
              <a:t>con </a:t>
            </a:r>
            <a:r>
              <a:rPr lang="es-MX" sz="2000" dirty="0">
                <a:latin typeface="Batang" pitchFamily="18" charset="-127"/>
                <a:ea typeface="Batang" pitchFamily="18" charset="-127"/>
              </a:rPr>
              <a:t>el objetivo de transmitirla desde un extremo al otro del túnel sin que sea necesaria una interpretación intermedia de la PDU encapsulada. </a:t>
            </a:r>
            <a:endParaRPr lang="es-MX" sz="2000" dirty="0" smtClean="0">
              <a:latin typeface="Batang" pitchFamily="18" charset="-127"/>
              <a:ea typeface="Batang" pitchFamily="18" charset="-127"/>
            </a:endParaRPr>
          </a:p>
          <a:p>
            <a:pPr marL="0" indent="0" algn="just">
              <a:buNone/>
            </a:pPr>
            <a:endParaRPr lang="es-MX" sz="2000" dirty="0">
              <a:latin typeface="Batang" pitchFamily="18" charset="-127"/>
              <a:ea typeface="Batang" pitchFamily="18" charset="-127"/>
            </a:endParaRPr>
          </a:p>
        </p:txBody>
      </p:sp>
      <p:sp>
        <p:nvSpPr>
          <p:cNvPr id="4" name="1 Título"/>
          <p:cNvSpPr>
            <a:spLocks noGrp="1"/>
          </p:cNvSpPr>
          <p:nvPr>
            <p:ph type="title"/>
          </p:nvPr>
        </p:nvSpPr>
        <p:spPr>
          <a:xfrm>
            <a:off x="457200" y="274638"/>
            <a:ext cx="7467600" cy="1143000"/>
          </a:xfrm>
        </p:spPr>
        <p:txBody>
          <a:bodyPr/>
          <a:lstStyle/>
          <a:p>
            <a:pPr algn="r"/>
            <a:r>
              <a:rPr lang="es-MX" sz="3200" dirty="0" smtClean="0">
                <a:solidFill>
                  <a:srgbClr val="F89964"/>
                </a:solidFill>
                <a:latin typeface="Aharoni" pitchFamily="2" charset="-79"/>
                <a:cs typeface="Aharoni" pitchFamily="2" charset="-79"/>
              </a:rPr>
              <a:t>VPN </a:t>
            </a:r>
            <a:r>
              <a:rPr lang="es-MX" sz="3200" dirty="0">
                <a:solidFill>
                  <a:srgbClr val="F89964"/>
                </a:solidFill>
                <a:latin typeface="Aharoni" pitchFamily="2" charset="-79"/>
                <a:cs typeface="Aharoni" pitchFamily="2" charset="-79"/>
              </a:rPr>
              <a:t/>
            </a:r>
            <a:br>
              <a:rPr lang="es-MX" sz="3200" dirty="0">
                <a:solidFill>
                  <a:srgbClr val="F89964"/>
                </a:solidFill>
                <a:latin typeface="Aharoni" pitchFamily="2" charset="-79"/>
                <a:cs typeface="Aharoni" pitchFamily="2" charset="-79"/>
              </a:rPr>
            </a:br>
            <a:r>
              <a:rPr lang="es-MX" sz="3200" dirty="0" smtClean="0">
                <a:solidFill>
                  <a:srgbClr val="F89964"/>
                </a:solidFill>
                <a:latin typeface="Aharoni" pitchFamily="2" charset="-79"/>
                <a:cs typeface="Aharoni" pitchFamily="2" charset="-79"/>
              </a:rPr>
              <a:t>AMPLIEMOS CONOCIMIENTOS</a:t>
            </a:r>
            <a:endParaRPr lang="es-MX" dirty="0">
              <a:solidFill>
                <a:srgbClr val="F89964"/>
              </a:solidFill>
            </a:endParaRPr>
          </a:p>
        </p:txBody>
      </p:sp>
      <p:cxnSp>
        <p:nvCxnSpPr>
          <p:cNvPr id="5" name="4 Conector recto"/>
          <p:cNvCxnSpPr/>
          <p:nvPr/>
        </p:nvCxnSpPr>
        <p:spPr>
          <a:xfrm>
            <a:off x="755576" y="1484784"/>
            <a:ext cx="7056784" cy="0"/>
          </a:xfrm>
          <a:prstGeom prst="line">
            <a:avLst/>
          </a:prstGeom>
          <a:ln>
            <a:solidFill>
              <a:schemeClr val="accent1"/>
            </a:solidFill>
          </a:ln>
        </p:spPr>
        <p:style>
          <a:lnRef idx="2">
            <a:schemeClr val="accent1"/>
          </a:lnRef>
          <a:fillRef idx="0">
            <a:schemeClr val="accent1"/>
          </a:fillRef>
          <a:effectRef idx="1">
            <a:schemeClr val="accent1"/>
          </a:effectRef>
          <a:fontRef idx="minor">
            <a:schemeClr val="tx1"/>
          </a:fontRef>
        </p:style>
      </p:cxnSp>
      <p:sp>
        <p:nvSpPr>
          <p:cNvPr id="7" name="6 CuadroTexto"/>
          <p:cNvSpPr txBox="1"/>
          <p:nvPr/>
        </p:nvSpPr>
        <p:spPr>
          <a:xfrm>
            <a:off x="1691680" y="6095618"/>
            <a:ext cx="5616624" cy="861774"/>
          </a:xfrm>
          <a:prstGeom prst="rect">
            <a:avLst/>
          </a:prstGeom>
          <a:noFill/>
        </p:spPr>
        <p:txBody>
          <a:bodyPr wrap="square" rtlCol="0">
            <a:spAutoFit/>
          </a:bodyPr>
          <a:lstStyle/>
          <a:p>
            <a:pPr algn="ctr"/>
            <a:r>
              <a:rPr lang="es-MX" sz="1600" dirty="0" smtClean="0">
                <a:latin typeface="Batang" pitchFamily="18" charset="-127"/>
                <a:ea typeface="Batang" pitchFamily="18" charset="-127"/>
              </a:rPr>
              <a:t>Para más información puede dirigirse a:</a:t>
            </a:r>
          </a:p>
          <a:p>
            <a:pPr algn="ctr"/>
            <a:r>
              <a:rPr lang="es-MX" sz="1600" dirty="0">
                <a:hlinkClick r:id="rId2"/>
              </a:rPr>
              <a:t>http://es.wikipedia.org/wiki/PDU</a:t>
            </a:r>
            <a:endParaRPr lang="es-MX" sz="1600" dirty="0"/>
          </a:p>
          <a:p>
            <a:pPr algn="ctr"/>
            <a:endParaRPr lang="es-MX" sz="1600" dirty="0" smtClean="0">
              <a:latin typeface="Batang" pitchFamily="18" charset="-127"/>
              <a:ea typeface="Batang" pitchFamily="18" charset="-127"/>
            </a:endParaRPr>
          </a:p>
        </p:txBody>
      </p:sp>
    </p:spTree>
    <p:extLst>
      <p:ext uri="{BB962C8B-B14F-4D97-AF65-F5344CB8AC3E}">
        <p14:creationId xmlns:p14="http://schemas.microsoft.com/office/powerpoint/2010/main" val="22514451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MX" sz="3200" dirty="0">
                <a:solidFill>
                  <a:srgbClr val="F89964"/>
                </a:solidFill>
                <a:latin typeface="Aharoni" pitchFamily="2" charset="-79"/>
                <a:cs typeface="Aharoni" pitchFamily="2" charset="-79"/>
              </a:rPr>
              <a:t>VPN</a:t>
            </a:r>
            <a:br>
              <a:rPr lang="es-MX" sz="3200" dirty="0">
                <a:solidFill>
                  <a:srgbClr val="F89964"/>
                </a:solidFill>
                <a:latin typeface="Aharoni" pitchFamily="2" charset="-79"/>
                <a:cs typeface="Aharoni" pitchFamily="2" charset="-79"/>
              </a:rPr>
            </a:br>
            <a:r>
              <a:rPr lang="es-MX" sz="3200" dirty="0">
                <a:solidFill>
                  <a:srgbClr val="F89964"/>
                </a:solidFill>
                <a:latin typeface="Aharoni" pitchFamily="2" charset="-79"/>
                <a:cs typeface="Aharoni" pitchFamily="2" charset="-79"/>
              </a:rPr>
              <a:t>(VIRTUAL PRIVATE NETWORK)</a:t>
            </a:r>
            <a:endParaRPr lang="es-MX" dirty="0">
              <a:solidFill>
                <a:srgbClr val="F89964"/>
              </a:solidFill>
            </a:endParaRPr>
          </a:p>
        </p:txBody>
      </p:sp>
      <p:sp>
        <p:nvSpPr>
          <p:cNvPr id="3" name="2 Marcador de contenido"/>
          <p:cNvSpPr>
            <a:spLocks noGrp="1"/>
          </p:cNvSpPr>
          <p:nvPr>
            <p:ph sz="quarter" idx="1"/>
          </p:nvPr>
        </p:nvSpPr>
        <p:spPr>
          <a:xfrm>
            <a:off x="848816" y="2392288"/>
            <a:ext cx="6963544" cy="2836912"/>
          </a:xfrm>
        </p:spPr>
        <p:txBody>
          <a:bodyPr>
            <a:normAutofit/>
          </a:bodyPr>
          <a:lstStyle/>
          <a:p>
            <a:pPr algn="just"/>
            <a:r>
              <a:rPr lang="es-MX" sz="2200" dirty="0">
                <a:latin typeface="Batang" pitchFamily="18" charset="-127"/>
                <a:ea typeface="Batang" pitchFamily="18" charset="-127"/>
              </a:rPr>
              <a:t>La VPN básicamente es una red privada dentro de una red pública, la cual permite conectar diferentes sedes o sucursales, usuarios móviles y oficinas remotas entre si. Es una estructura de red corporativa que utiliza sistemas de gestión y políticas de acceso que permiten al usuario trabajar como si estuviese conectado en su misma red local.</a:t>
            </a:r>
          </a:p>
        </p:txBody>
      </p:sp>
      <p:cxnSp>
        <p:nvCxnSpPr>
          <p:cNvPr id="4" name="3 Conector recto"/>
          <p:cNvCxnSpPr/>
          <p:nvPr/>
        </p:nvCxnSpPr>
        <p:spPr>
          <a:xfrm>
            <a:off x="755576" y="1484784"/>
            <a:ext cx="7056784" cy="0"/>
          </a:xfrm>
          <a:prstGeom prst="line">
            <a:avLst/>
          </a:prstGeom>
          <a:ln>
            <a:solidFill>
              <a:schemeClr val="accent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553391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457200" y="274638"/>
            <a:ext cx="7467600" cy="1143000"/>
          </a:xfrm>
          <a:prstGeom prst="rect">
            <a:avLst/>
          </a:prstGeom>
        </p:spPr>
        <p:txBody>
          <a:bodyPr vert="horz" anchor="b">
            <a:normAutofit/>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pPr algn="r"/>
            <a:r>
              <a:rPr lang="es-MX" sz="3200" smtClean="0">
                <a:solidFill>
                  <a:srgbClr val="F89964"/>
                </a:solidFill>
                <a:latin typeface="Aharoni" pitchFamily="2" charset="-79"/>
                <a:cs typeface="Aharoni" pitchFamily="2" charset="-79"/>
              </a:rPr>
              <a:t>VPN</a:t>
            </a:r>
            <a:br>
              <a:rPr lang="es-MX" sz="3200" smtClean="0">
                <a:solidFill>
                  <a:srgbClr val="F89964"/>
                </a:solidFill>
                <a:latin typeface="Aharoni" pitchFamily="2" charset="-79"/>
                <a:cs typeface="Aharoni" pitchFamily="2" charset="-79"/>
              </a:rPr>
            </a:br>
            <a:r>
              <a:rPr lang="es-MX" sz="3200" smtClean="0">
                <a:solidFill>
                  <a:srgbClr val="F89964"/>
                </a:solidFill>
                <a:latin typeface="Aharoni" pitchFamily="2" charset="-79"/>
                <a:cs typeface="Aharoni" pitchFamily="2" charset="-79"/>
              </a:rPr>
              <a:t>(VIRTUAL PRIVATE NETWORK)</a:t>
            </a:r>
            <a:endParaRPr lang="es-MX" dirty="0">
              <a:solidFill>
                <a:srgbClr val="F89964"/>
              </a:solidFill>
            </a:endParaRPr>
          </a:p>
        </p:txBody>
      </p:sp>
      <p:cxnSp>
        <p:nvCxnSpPr>
          <p:cNvPr id="5" name="4 Conector recto"/>
          <p:cNvCxnSpPr/>
          <p:nvPr/>
        </p:nvCxnSpPr>
        <p:spPr>
          <a:xfrm>
            <a:off x="755576" y="1484784"/>
            <a:ext cx="7056784" cy="0"/>
          </a:xfrm>
          <a:prstGeom prst="line">
            <a:avLst/>
          </a:prstGeom>
          <a:ln>
            <a:solidFill>
              <a:schemeClr val="accent1"/>
            </a:solidFill>
          </a:ln>
        </p:spPr>
        <p:style>
          <a:lnRef idx="2">
            <a:schemeClr val="accent1"/>
          </a:lnRef>
          <a:fillRef idx="0">
            <a:schemeClr val="accent1"/>
          </a:fillRef>
          <a:effectRef idx="1">
            <a:schemeClr val="accent1"/>
          </a:effectRef>
          <a:fontRef idx="minor">
            <a:schemeClr val="tx1"/>
          </a:fontRef>
        </p:style>
      </p:cxnSp>
      <p:pic>
        <p:nvPicPr>
          <p:cNvPr id="6" name="Picture 2" descr="http://www.cisco.com/image/gif/paws/14106/how_vpn_works_0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1772815"/>
            <a:ext cx="5832648" cy="44191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3700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755576" y="1816224"/>
            <a:ext cx="7056784" cy="1396752"/>
          </a:xfrm>
        </p:spPr>
        <p:txBody>
          <a:bodyPr>
            <a:normAutofit lnSpcReduction="10000"/>
          </a:bodyPr>
          <a:lstStyle/>
          <a:p>
            <a:pPr algn="just"/>
            <a:r>
              <a:rPr lang="es-MX" sz="2200" dirty="0" smtClean="0">
                <a:latin typeface="Batang" pitchFamily="18" charset="-127"/>
                <a:ea typeface="Batang" pitchFamily="18" charset="-127"/>
              </a:rPr>
              <a:t>Por </a:t>
            </a:r>
            <a:r>
              <a:rPr lang="es-MX" sz="2200" dirty="0">
                <a:latin typeface="Batang" pitchFamily="18" charset="-127"/>
                <a:ea typeface="Batang" pitchFamily="18" charset="-127"/>
              </a:rPr>
              <a:t>lo general la red pública utilizada para crear las </a:t>
            </a:r>
            <a:r>
              <a:rPr lang="es-MX" sz="2200" dirty="0" err="1">
                <a:latin typeface="Batang" pitchFamily="18" charset="-127"/>
                <a:ea typeface="Batang" pitchFamily="18" charset="-127"/>
              </a:rPr>
              <a:t>VPN's</a:t>
            </a:r>
            <a:r>
              <a:rPr lang="es-MX" sz="2200" dirty="0">
                <a:latin typeface="Batang" pitchFamily="18" charset="-127"/>
                <a:ea typeface="Batang" pitchFamily="18" charset="-127"/>
              </a:rPr>
              <a:t> es Internet, aunque también hay otras alternativas como ATM o Frame Relay.</a:t>
            </a:r>
            <a:br>
              <a:rPr lang="es-MX" sz="2200" dirty="0">
                <a:latin typeface="Batang" pitchFamily="18" charset="-127"/>
                <a:ea typeface="Batang" pitchFamily="18" charset="-127"/>
              </a:rPr>
            </a:br>
            <a:endParaRPr lang="es-MX" sz="2200" dirty="0">
              <a:latin typeface="Batang" pitchFamily="18" charset="-127"/>
              <a:ea typeface="Batang" pitchFamily="18" charset="-127"/>
            </a:endParaRPr>
          </a:p>
        </p:txBody>
      </p:sp>
      <p:sp>
        <p:nvSpPr>
          <p:cNvPr id="5" name="1 Título"/>
          <p:cNvSpPr>
            <a:spLocks noGrp="1"/>
          </p:cNvSpPr>
          <p:nvPr>
            <p:ph type="title"/>
          </p:nvPr>
        </p:nvSpPr>
        <p:spPr>
          <a:xfrm>
            <a:off x="457200" y="274638"/>
            <a:ext cx="7467600" cy="1143000"/>
          </a:xfrm>
        </p:spPr>
        <p:txBody>
          <a:bodyPr/>
          <a:lstStyle/>
          <a:p>
            <a:pPr algn="r"/>
            <a:r>
              <a:rPr lang="es-MX" sz="3200" dirty="0">
                <a:solidFill>
                  <a:srgbClr val="F89964"/>
                </a:solidFill>
                <a:latin typeface="Aharoni" pitchFamily="2" charset="-79"/>
                <a:cs typeface="Aharoni" pitchFamily="2" charset="-79"/>
              </a:rPr>
              <a:t>VPN</a:t>
            </a:r>
            <a:br>
              <a:rPr lang="es-MX" sz="3200" dirty="0">
                <a:solidFill>
                  <a:srgbClr val="F89964"/>
                </a:solidFill>
                <a:latin typeface="Aharoni" pitchFamily="2" charset="-79"/>
                <a:cs typeface="Aharoni" pitchFamily="2" charset="-79"/>
              </a:rPr>
            </a:br>
            <a:r>
              <a:rPr lang="es-MX" sz="3200" dirty="0">
                <a:solidFill>
                  <a:srgbClr val="F89964"/>
                </a:solidFill>
                <a:latin typeface="Aharoni" pitchFamily="2" charset="-79"/>
                <a:cs typeface="Aharoni" pitchFamily="2" charset="-79"/>
              </a:rPr>
              <a:t>(VIRTUAL PRIVATE NETWORK)</a:t>
            </a:r>
            <a:endParaRPr lang="es-MX" dirty="0">
              <a:solidFill>
                <a:srgbClr val="F89964"/>
              </a:solidFill>
            </a:endParaRPr>
          </a:p>
        </p:txBody>
      </p:sp>
      <p:cxnSp>
        <p:nvCxnSpPr>
          <p:cNvPr id="6" name="5 Conector recto"/>
          <p:cNvCxnSpPr/>
          <p:nvPr/>
        </p:nvCxnSpPr>
        <p:spPr>
          <a:xfrm>
            <a:off x="755576" y="1484784"/>
            <a:ext cx="7056784" cy="0"/>
          </a:xfrm>
          <a:prstGeom prst="line">
            <a:avLst/>
          </a:prstGeom>
          <a:ln>
            <a:solidFill>
              <a:schemeClr val="accent1"/>
            </a:solidFill>
          </a:ln>
        </p:spPr>
        <p:style>
          <a:lnRef idx="2">
            <a:schemeClr val="accent1"/>
          </a:lnRef>
          <a:fillRef idx="0">
            <a:schemeClr val="accent1"/>
          </a:fillRef>
          <a:effectRef idx="1">
            <a:schemeClr val="accent1"/>
          </a:effectRef>
          <a:fontRef idx="minor">
            <a:schemeClr val="tx1"/>
          </a:fontRef>
        </p:style>
      </p:cxnSp>
      <p:pic>
        <p:nvPicPr>
          <p:cNvPr id="8194" name="Picture 2" descr="http://www.revistaesalud.com/index.php/revistaesalud/article/viewFile/257/603/239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3111084"/>
            <a:ext cx="6264696" cy="3414260"/>
          </a:xfrm>
          <a:prstGeom prst="rect">
            <a:avLst/>
          </a:prstGeom>
          <a:noFill/>
          <a:extLst>
            <a:ext uri="{909E8E84-426E-40DD-AFC4-6F175D3DCCD1}">
              <a14:hiddenFill xmlns:a14="http://schemas.microsoft.com/office/drawing/2010/main">
                <a:solidFill>
                  <a:srgbClr val="FFFFFF"/>
                </a:solidFill>
              </a14:hiddenFill>
            </a:ext>
          </a:extLst>
        </p:spPr>
      </p:pic>
      <p:sp>
        <p:nvSpPr>
          <p:cNvPr id="7" name="6 CuadroTexto"/>
          <p:cNvSpPr txBox="1"/>
          <p:nvPr/>
        </p:nvSpPr>
        <p:spPr>
          <a:xfrm>
            <a:off x="1475656" y="5733256"/>
            <a:ext cx="1224136" cy="584775"/>
          </a:xfrm>
          <a:prstGeom prst="rect">
            <a:avLst/>
          </a:prstGeom>
          <a:noFill/>
        </p:spPr>
        <p:txBody>
          <a:bodyPr wrap="square" rtlCol="0">
            <a:spAutoFit/>
          </a:bodyPr>
          <a:lstStyle/>
          <a:p>
            <a:r>
              <a:rPr lang="es-MX" sz="1600" dirty="0" smtClean="0">
                <a:latin typeface="Arial" pitchFamily="34" charset="0"/>
                <a:cs typeface="Arial" pitchFamily="34" charset="0"/>
              </a:rPr>
              <a:t>ATM, FR, INTERNET</a:t>
            </a:r>
            <a:endParaRPr lang="es-MX" sz="1600" dirty="0">
              <a:latin typeface="Arial" pitchFamily="34" charset="0"/>
              <a:cs typeface="Arial" pitchFamily="34" charset="0"/>
            </a:endParaRPr>
          </a:p>
        </p:txBody>
      </p:sp>
      <p:cxnSp>
        <p:nvCxnSpPr>
          <p:cNvPr id="9" name="8 Conector recto de flecha"/>
          <p:cNvCxnSpPr/>
          <p:nvPr/>
        </p:nvCxnSpPr>
        <p:spPr>
          <a:xfrm flipV="1">
            <a:off x="2699792" y="5517232"/>
            <a:ext cx="360040" cy="36004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6661139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1600200"/>
            <a:ext cx="7467600" cy="2476872"/>
          </a:xfrm>
        </p:spPr>
        <p:txBody>
          <a:bodyPr>
            <a:normAutofit/>
          </a:bodyPr>
          <a:lstStyle/>
          <a:p>
            <a:pPr algn="just"/>
            <a:r>
              <a:rPr lang="es-MX" sz="2200" dirty="0" smtClean="0">
                <a:latin typeface="Batang" pitchFamily="18" charset="-127"/>
                <a:ea typeface="Batang" pitchFamily="18" charset="-127"/>
              </a:rPr>
              <a:t>La VPN funciona basándose </a:t>
            </a:r>
            <a:r>
              <a:rPr lang="es-MX" sz="2200" dirty="0">
                <a:latin typeface="Batang" pitchFamily="18" charset="-127"/>
                <a:ea typeface="Batang" pitchFamily="18" charset="-127"/>
              </a:rPr>
              <a:t>en una tecnología llamada </a:t>
            </a:r>
            <a:r>
              <a:rPr lang="es-MX" sz="2200" dirty="0" err="1">
                <a:latin typeface="Batang" pitchFamily="18" charset="-127"/>
                <a:ea typeface="Batang" pitchFamily="18" charset="-127"/>
              </a:rPr>
              <a:t>tunneling</a:t>
            </a:r>
            <a:r>
              <a:rPr lang="es-MX" sz="2200" dirty="0">
                <a:latin typeface="Batang" pitchFamily="18" charset="-127"/>
                <a:ea typeface="Batang" pitchFamily="18" charset="-127"/>
              </a:rPr>
              <a:t>, la cual es una técnica que consiste en encapsular un protocolo de red sobre otro permitiendo así que los paquetes vayan encriptados de manera que los datos enviados sean ilegibles para </a:t>
            </a:r>
            <a:r>
              <a:rPr lang="es-MX" sz="2200" dirty="0" smtClean="0">
                <a:latin typeface="Batang" pitchFamily="18" charset="-127"/>
                <a:ea typeface="Batang" pitchFamily="18" charset="-127"/>
              </a:rPr>
              <a:t>extraños</a:t>
            </a:r>
            <a:r>
              <a:rPr lang="es-MX" sz="2200" dirty="0">
                <a:latin typeface="Batang" pitchFamily="18" charset="-127"/>
                <a:ea typeface="Batang" pitchFamily="18" charset="-127"/>
              </a:rPr>
              <a:t>.</a:t>
            </a:r>
          </a:p>
        </p:txBody>
      </p:sp>
      <p:sp>
        <p:nvSpPr>
          <p:cNvPr id="8" name="1 Título"/>
          <p:cNvSpPr>
            <a:spLocks noGrp="1"/>
          </p:cNvSpPr>
          <p:nvPr>
            <p:ph type="title"/>
          </p:nvPr>
        </p:nvSpPr>
        <p:spPr>
          <a:xfrm>
            <a:off x="457200" y="274638"/>
            <a:ext cx="7467600" cy="1143000"/>
          </a:xfrm>
        </p:spPr>
        <p:txBody>
          <a:bodyPr/>
          <a:lstStyle/>
          <a:p>
            <a:pPr algn="r"/>
            <a:r>
              <a:rPr lang="es-MX" sz="3200" dirty="0">
                <a:solidFill>
                  <a:srgbClr val="F89964"/>
                </a:solidFill>
                <a:latin typeface="Aharoni" pitchFamily="2" charset="-79"/>
                <a:cs typeface="Aharoni" pitchFamily="2" charset="-79"/>
              </a:rPr>
              <a:t>VPN</a:t>
            </a:r>
            <a:br>
              <a:rPr lang="es-MX" sz="3200" dirty="0">
                <a:solidFill>
                  <a:srgbClr val="F89964"/>
                </a:solidFill>
                <a:latin typeface="Aharoni" pitchFamily="2" charset="-79"/>
                <a:cs typeface="Aharoni" pitchFamily="2" charset="-79"/>
              </a:rPr>
            </a:br>
            <a:r>
              <a:rPr lang="es-MX" sz="3200" dirty="0">
                <a:solidFill>
                  <a:srgbClr val="F89964"/>
                </a:solidFill>
                <a:latin typeface="Aharoni" pitchFamily="2" charset="-79"/>
                <a:cs typeface="Aharoni" pitchFamily="2" charset="-79"/>
              </a:rPr>
              <a:t>(VIRTUAL PRIVATE NETWORK)</a:t>
            </a:r>
            <a:endParaRPr lang="es-MX" dirty="0">
              <a:solidFill>
                <a:srgbClr val="F89964"/>
              </a:solidFill>
            </a:endParaRPr>
          </a:p>
        </p:txBody>
      </p:sp>
      <p:cxnSp>
        <p:nvCxnSpPr>
          <p:cNvPr id="9" name="8 Conector recto"/>
          <p:cNvCxnSpPr/>
          <p:nvPr/>
        </p:nvCxnSpPr>
        <p:spPr>
          <a:xfrm>
            <a:off x="755576" y="1484784"/>
            <a:ext cx="7056784" cy="0"/>
          </a:xfrm>
          <a:prstGeom prst="line">
            <a:avLst/>
          </a:prstGeom>
          <a:ln>
            <a:solidFill>
              <a:schemeClr val="accent1"/>
            </a:solidFill>
          </a:ln>
        </p:spPr>
        <p:style>
          <a:lnRef idx="2">
            <a:schemeClr val="accent1"/>
          </a:lnRef>
          <a:fillRef idx="0">
            <a:schemeClr val="accent1"/>
          </a:fillRef>
          <a:effectRef idx="1">
            <a:schemeClr val="accent1"/>
          </a:effectRef>
          <a:fontRef idx="minor">
            <a:schemeClr val="tx1"/>
          </a:fontRef>
        </p:style>
      </p:cxnSp>
      <p:pic>
        <p:nvPicPr>
          <p:cNvPr id="7170" name="Picture 2" descr="http://www.silcom.com.pe/images/soluciones%20seguridad%20y%20redes%20-6.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3759314"/>
            <a:ext cx="4680520" cy="28380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49993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755576" y="2184248"/>
            <a:ext cx="7139136" cy="3116960"/>
          </a:xfrm>
        </p:spPr>
        <p:txBody>
          <a:bodyPr>
            <a:normAutofit/>
          </a:bodyPr>
          <a:lstStyle/>
          <a:p>
            <a:pPr algn="just"/>
            <a:r>
              <a:rPr lang="es-MX" sz="2200" dirty="0" smtClean="0">
                <a:latin typeface="Batang" pitchFamily="18" charset="-127"/>
                <a:ea typeface="Batang" pitchFamily="18" charset="-127"/>
              </a:rPr>
              <a:t>El </a:t>
            </a:r>
            <a:r>
              <a:rPr lang="es-MX" sz="2200" dirty="0">
                <a:latin typeface="Batang" pitchFamily="18" charset="-127"/>
                <a:ea typeface="Batang" pitchFamily="18" charset="-127"/>
              </a:rPr>
              <a:t>túnel queda definido por los puntos extremos y el protocolo de comunicación empleado, que puede ser entre otros </a:t>
            </a:r>
            <a:r>
              <a:rPr lang="es-MX" sz="2200" dirty="0" err="1">
                <a:latin typeface="Batang" pitchFamily="18" charset="-127"/>
                <a:ea typeface="Batang" pitchFamily="18" charset="-127"/>
              </a:rPr>
              <a:t>IPsec</a:t>
            </a:r>
            <a:r>
              <a:rPr lang="es-MX" sz="2200" dirty="0">
                <a:latin typeface="Batang" pitchFamily="18" charset="-127"/>
                <a:ea typeface="Batang" pitchFamily="18" charset="-127"/>
              </a:rPr>
              <a:t> (conjunto de protocolos cuya función es asegurar las comunicaciones sobre el protocolo de internet autenticando y/o cifrando cada paquete IP en un flujo de datos, también ofrece protocolos para el establecimiento de claves de cifrado). </a:t>
            </a:r>
            <a:br>
              <a:rPr lang="es-MX" sz="2200" dirty="0">
                <a:latin typeface="Batang" pitchFamily="18" charset="-127"/>
                <a:ea typeface="Batang" pitchFamily="18" charset="-127"/>
              </a:rPr>
            </a:br>
            <a:endParaRPr lang="es-MX" sz="2200" dirty="0">
              <a:latin typeface="Batang" pitchFamily="18" charset="-127"/>
              <a:ea typeface="Batang" pitchFamily="18" charset="-127"/>
            </a:endParaRPr>
          </a:p>
        </p:txBody>
      </p:sp>
      <p:sp>
        <p:nvSpPr>
          <p:cNvPr id="4" name="1 Título"/>
          <p:cNvSpPr>
            <a:spLocks noGrp="1"/>
          </p:cNvSpPr>
          <p:nvPr>
            <p:ph type="title"/>
          </p:nvPr>
        </p:nvSpPr>
        <p:spPr>
          <a:xfrm>
            <a:off x="457200" y="274638"/>
            <a:ext cx="7467600" cy="1143000"/>
          </a:xfrm>
        </p:spPr>
        <p:txBody>
          <a:bodyPr/>
          <a:lstStyle/>
          <a:p>
            <a:pPr algn="r"/>
            <a:r>
              <a:rPr lang="es-MX" sz="3200" dirty="0">
                <a:solidFill>
                  <a:srgbClr val="F89964"/>
                </a:solidFill>
                <a:latin typeface="Aharoni" pitchFamily="2" charset="-79"/>
                <a:cs typeface="Aharoni" pitchFamily="2" charset="-79"/>
              </a:rPr>
              <a:t>VPN</a:t>
            </a:r>
            <a:br>
              <a:rPr lang="es-MX" sz="3200" dirty="0">
                <a:solidFill>
                  <a:srgbClr val="F89964"/>
                </a:solidFill>
                <a:latin typeface="Aharoni" pitchFamily="2" charset="-79"/>
                <a:cs typeface="Aharoni" pitchFamily="2" charset="-79"/>
              </a:rPr>
            </a:br>
            <a:r>
              <a:rPr lang="es-MX" sz="3200" dirty="0">
                <a:solidFill>
                  <a:srgbClr val="F89964"/>
                </a:solidFill>
                <a:latin typeface="Aharoni" pitchFamily="2" charset="-79"/>
                <a:cs typeface="Aharoni" pitchFamily="2" charset="-79"/>
              </a:rPr>
              <a:t>(VIRTUAL PRIVATE NETWORK)</a:t>
            </a:r>
            <a:endParaRPr lang="es-MX" dirty="0">
              <a:solidFill>
                <a:srgbClr val="F89964"/>
              </a:solidFill>
            </a:endParaRPr>
          </a:p>
        </p:txBody>
      </p:sp>
      <p:cxnSp>
        <p:nvCxnSpPr>
          <p:cNvPr id="5" name="4 Conector recto"/>
          <p:cNvCxnSpPr/>
          <p:nvPr/>
        </p:nvCxnSpPr>
        <p:spPr>
          <a:xfrm>
            <a:off x="755576" y="1484784"/>
            <a:ext cx="7056784" cy="0"/>
          </a:xfrm>
          <a:prstGeom prst="line">
            <a:avLst/>
          </a:prstGeom>
          <a:ln>
            <a:solidFill>
              <a:schemeClr val="accent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712320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1600200"/>
            <a:ext cx="7467600" cy="3701008"/>
          </a:xfrm>
        </p:spPr>
        <p:txBody>
          <a:bodyPr>
            <a:normAutofit/>
          </a:bodyPr>
          <a:lstStyle/>
          <a:p>
            <a:pPr marL="0" indent="0" algn="just">
              <a:buNone/>
            </a:pPr>
            <a:r>
              <a:rPr lang="es-MX" sz="2200" dirty="0" smtClean="0">
                <a:latin typeface="Batang" pitchFamily="18" charset="-127"/>
                <a:ea typeface="Batang" pitchFamily="18" charset="-127"/>
              </a:rPr>
              <a:t>Tipos de </a:t>
            </a:r>
            <a:r>
              <a:rPr lang="es-MX" sz="2200" dirty="0" err="1" smtClean="0">
                <a:latin typeface="Batang" pitchFamily="18" charset="-127"/>
                <a:ea typeface="Batang" pitchFamily="18" charset="-127"/>
              </a:rPr>
              <a:t>VPN’s</a:t>
            </a:r>
            <a:endParaRPr lang="es-MX" sz="2200" dirty="0" smtClean="0">
              <a:latin typeface="Batang" pitchFamily="18" charset="-127"/>
              <a:ea typeface="Batang" pitchFamily="18" charset="-127"/>
            </a:endParaRPr>
          </a:p>
          <a:p>
            <a:pPr marL="0" indent="0" algn="just">
              <a:buNone/>
            </a:pPr>
            <a:endParaRPr lang="es-MX" sz="2200" dirty="0" smtClean="0">
              <a:latin typeface="Batang" pitchFamily="18" charset="-127"/>
              <a:ea typeface="Batang" pitchFamily="18" charset="-127"/>
            </a:endParaRPr>
          </a:p>
          <a:p>
            <a:pPr algn="just"/>
            <a:r>
              <a:rPr lang="es-MX" sz="2200" b="1" dirty="0">
                <a:latin typeface="Batang" pitchFamily="18" charset="-127"/>
                <a:ea typeface="Batang" pitchFamily="18" charset="-127"/>
              </a:rPr>
              <a:t>D</a:t>
            </a:r>
            <a:r>
              <a:rPr lang="es-MX" sz="2200" b="1" dirty="0" smtClean="0">
                <a:latin typeface="Batang" pitchFamily="18" charset="-127"/>
                <a:ea typeface="Batang" pitchFamily="18" charset="-127"/>
              </a:rPr>
              <a:t>e </a:t>
            </a:r>
            <a:r>
              <a:rPr lang="es-MX" sz="2200" b="1" dirty="0">
                <a:latin typeface="Batang" pitchFamily="18" charset="-127"/>
                <a:ea typeface="Batang" pitchFamily="18" charset="-127"/>
              </a:rPr>
              <a:t>acceso </a:t>
            </a:r>
            <a:r>
              <a:rPr lang="es-MX" sz="2200" b="1" dirty="0" smtClean="0">
                <a:latin typeface="Batang" pitchFamily="18" charset="-127"/>
                <a:ea typeface="Batang" pitchFamily="18" charset="-127"/>
              </a:rPr>
              <a:t>remoto: </a:t>
            </a:r>
            <a:r>
              <a:rPr lang="es-MX" sz="2200" dirty="0">
                <a:latin typeface="Batang" pitchFamily="18" charset="-127"/>
                <a:ea typeface="Batang" pitchFamily="18" charset="-127"/>
              </a:rPr>
              <a:t>modelo más usado actualmente y como su nombre lo dice los usuarios o proveedores se conectan a la empresa desde sitios remotos (desde su casa, hotel, aviones, </a:t>
            </a:r>
            <a:r>
              <a:rPr lang="es-MX" sz="2200" dirty="0" err="1">
                <a:latin typeface="Batang" pitchFamily="18" charset="-127"/>
                <a:ea typeface="Batang" pitchFamily="18" charset="-127"/>
              </a:rPr>
              <a:t>etc</a:t>
            </a:r>
            <a:r>
              <a:rPr lang="es-MX" sz="2200" dirty="0">
                <a:latin typeface="Batang" pitchFamily="18" charset="-127"/>
                <a:ea typeface="Batang" pitchFamily="18" charset="-127"/>
              </a:rPr>
              <a:t>) usando internet como vínculo de conexión, una vez autenticados tienen un nivel de acceso muy similar al de la red local de la empresa</a:t>
            </a:r>
          </a:p>
        </p:txBody>
      </p:sp>
      <p:sp>
        <p:nvSpPr>
          <p:cNvPr id="4" name="1 Título"/>
          <p:cNvSpPr>
            <a:spLocks noGrp="1"/>
          </p:cNvSpPr>
          <p:nvPr>
            <p:ph type="title"/>
          </p:nvPr>
        </p:nvSpPr>
        <p:spPr>
          <a:xfrm>
            <a:off x="457200" y="274638"/>
            <a:ext cx="7467600" cy="1143000"/>
          </a:xfrm>
        </p:spPr>
        <p:txBody>
          <a:bodyPr/>
          <a:lstStyle/>
          <a:p>
            <a:pPr algn="r"/>
            <a:r>
              <a:rPr lang="es-MX" sz="3200" dirty="0">
                <a:solidFill>
                  <a:srgbClr val="F89964"/>
                </a:solidFill>
                <a:latin typeface="Aharoni" pitchFamily="2" charset="-79"/>
                <a:cs typeface="Aharoni" pitchFamily="2" charset="-79"/>
              </a:rPr>
              <a:t>VPN</a:t>
            </a:r>
            <a:br>
              <a:rPr lang="es-MX" sz="3200" dirty="0">
                <a:solidFill>
                  <a:srgbClr val="F89964"/>
                </a:solidFill>
                <a:latin typeface="Aharoni" pitchFamily="2" charset="-79"/>
                <a:cs typeface="Aharoni" pitchFamily="2" charset="-79"/>
              </a:rPr>
            </a:br>
            <a:r>
              <a:rPr lang="es-MX" sz="3200" dirty="0">
                <a:solidFill>
                  <a:srgbClr val="F89964"/>
                </a:solidFill>
                <a:latin typeface="Aharoni" pitchFamily="2" charset="-79"/>
                <a:cs typeface="Aharoni" pitchFamily="2" charset="-79"/>
              </a:rPr>
              <a:t>(VIRTUAL PRIVATE NETWORK)</a:t>
            </a:r>
            <a:endParaRPr lang="es-MX" dirty="0">
              <a:solidFill>
                <a:srgbClr val="F89964"/>
              </a:solidFill>
            </a:endParaRPr>
          </a:p>
        </p:txBody>
      </p:sp>
      <p:cxnSp>
        <p:nvCxnSpPr>
          <p:cNvPr id="5" name="4 Conector recto"/>
          <p:cNvCxnSpPr/>
          <p:nvPr/>
        </p:nvCxnSpPr>
        <p:spPr>
          <a:xfrm>
            <a:off x="755576" y="1484784"/>
            <a:ext cx="7056784" cy="0"/>
          </a:xfrm>
          <a:prstGeom prst="line">
            <a:avLst/>
          </a:prstGeom>
          <a:ln>
            <a:solidFill>
              <a:schemeClr val="accent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076402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683568" y="2132856"/>
            <a:ext cx="7211144" cy="3240360"/>
          </a:xfrm>
        </p:spPr>
        <p:txBody>
          <a:bodyPr>
            <a:noAutofit/>
          </a:bodyPr>
          <a:lstStyle/>
          <a:p>
            <a:pPr algn="just"/>
            <a:r>
              <a:rPr lang="es-MX" sz="2200" b="1" dirty="0" smtClean="0">
                <a:latin typeface="Batang" pitchFamily="18" charset="-127"/>
                <a:ea typeface="Batang" pitchFamily="18" charset="-127"/>
              </a:rPr>
              <a:t>Punto a Punto: </a:t>
            </a:r>
            <a:r>
              <a:rPr lang="es-MX" sz="2200" dirty="0">
                <a:latin typeface="Batang" pitchFamily="18" charset="-127"/>
                <a:ea typeface="Batang" pitchFamily="18" charset="-127"/>
              </a:rPr>
              <a:t>se utiliza para conectar oficinas remotas con la sede central de la </a:t>
            </a:r>
            <a:r>
              <a:rPr lang="es-MX" sz="2200" dirty="0" smtClean="0">
                <a:latin typeface="Batang" pitchFamily="18" charset="-127"/>
                <a:ea typeface="Batang" pitchFamily="18" charset="-127"/>
              </a:rPr>
              <a:t>organización.</a:t>
            </a:r>
          </a:p>
          <a:p>
            <a:pPr marL="0" indent="0" algn="just">
              <a:buNone/>
            </a:pPr>
            <a:endParaRPr lang="es-MX" sz="2200" dirty="0" smtClean="0">
              <a:latin typeface="Batang" pitchFamily="18" charset="-127"/>
              <a:ea typeface="Batang" pitchFamily="18" charset="-127"/>
            </a:endParaRPr>
          </a:p>
          <a:p>
            <a:pPr algn="just"/>
            <a:r>
              <a:rPr lang="es-MX" sz="2200" b="1" dirty="0" err="1" smtClean="0">
                <a:latin typeface="Batang" pitchFamily="18" charset="-127"/>
                <a:ea typeface="Batang" pitchFamily="18" charset="-127"/>
              </a:rPr>
              <a:t>Over</a:t>
            </a:r>
            <a:r>
              <a:rPr lang="es-MX" sz="2200" b="1" dirty="0" smtClean="0">
                <a:latin typeface="Batang" pitchFamily="18" charset="-127"/>
                <a:ea typeface="Batang" pitchFamily="18" charset="-127"/>
              </a:rPr>
              <a:t> </a:t>
            </a:r>
            <a:r>
              <a:rPr lang="es-MX" sz="2200" b="1" dirty="0" err="1" smtClean="0">
                <a:latin typeface="Batang" pitchFamily="18" charset="-127"/>
                <a:ea typeface="Batang" pitchFamily="18" charset="-127"/>
              </a:rPr>
              <a:t>Lan</a:t>
            </a:r>
            <a:r>
              <a:rPr lang="es-MX" sz="2200" b="1" dirty="0" smtClean="0">
                <a:latin typeface="Batang" pitchFamily="18" charset="-127"/>
                <a:ea typeface="Batang" pitchFamily="18" charset="-127"/>
              </a:rPr>
              <a:t>: </a:t>
            </a:r>
            <a:r>
              <a:rPr lang="es-MX" sz="2200" dirty="0">
                <a:latin typeface="Batang" pitchFamily="18" charset="-127"/>
                <a:ea typeface="Batang" pitchFamily="18" charset="-127"/>
              </a:rPr>
              <a:t>es una variante del primer modelo expuesto pero en lugar de usar internet como medio de conexión se usa la misma LAN de la empresa y sirve para aislar zonas y servicios de la red interna</a:t>
            </a:r>
            <a:r>
              <a:rPr lang="es-MX" sz="2200" dirty="0" smtClean="0">
                <a:latin typeface="Batang" pitchFamily="18" charset="-127"/>
                <a:ea typeface="Batang" pitchFamily="18" charset="-127"/>
              </a:rPr>
              <a:t>.</a:t>
            </a:r>
          </a:p>
          <a:p>
            <a:pPr marL="0" indent="0" algn="just">
              <a:buNone/>
            </a:pPr>
            <a:r>
              <a:rPr lang="es-MX" sz="2200" dirty="0">
                <a:latin typeface="Batang" pitchFamily="18" charset="-127"/>
                <a:ea typeface="Batang" pitchFamily="18" charset="-127"/>
              </a:rPr>
              <a:t/>
            </a:r>
            <a:br>
              <a:rPr lang="es-MX" sz="2200" dirty="0">
                <a:latin typeface="Batang" pitchFamily="18" charset="-127"/>
                <a:ea typeface="Batang" pitchFamily="18" charset="-127"/>
              </a:rPr>
            </a:br>
            <a:endParaRPr lang="es-MX" sz="2200" b="1" dirty="0">
              <a:latin typeface="Batang" pitchFamily="18" charset="-127"/>
              <a:ea typeface="Batang" pitchFamily="18" charset="-127"/>
            </a:endParaRPr>
          </a:p>
        </p:txBody>
      </p:sp>
      <p:sp>
        <p:nvSpPr>
          <p:cNvPr id="4" name="1 Título"/>
          <p:cNvSpPr>
            <a:spLocks noGrp="1"/>
          </p:cNvSpPr>
          <p:nvPr>
            <p:ph type="title"/>
          </p:nvPr>
        </p:nvSpPr>
        <p:spPr>
          <a:xfrm>
            <a:off x="457200" y="274638"/>
            <a:ext cx="7467600" cy="1143000"/>
          </a:xfrm>
        </p:spPr>
        <p:txBody>
          <a:bodyPr/>
          <a:lstStyle/>
          <a:p>
            <a:pPr algn="r"/>
            <a:r>
              <a:rPr lang="es-MX" sz="3200" dirty="0">
                <a:solidFill>
                  <a:srgbClr val="F89964"/>
                </a:solidFill>
                <a:latin typeface="Aharoni" pitchFamily="2" charset="-79"/>
                <a:cs typeface="Aharoni" pitchFamily="2" charset="-79"/>
              </a:rPr>
              <a:t>VPN</a:t>
            </a:r>
            <a:br>
              <a:rPr lang="es-MX" sz="3200" dirty="0">
                <a:solidFill>
                  <a:srgbClr val="F89964"/>
                </a:solidFill>
                <a:latin typeface="Aharoni" pitchFamily="2" charset="-79"/>
                <a:cs typeface="Aharoni" pitchFamily="2" charset="-79"/>
              </a:rPr>
            </a:br>
            <a:r>
              <a:rPr lang="es-MX" sz="3200" dirty="0">
                <a:solidFill>
                  <a:srgbClr val="F89964"/>
                </a:solidFill>
                <a:latin typeface="Aharoni" pitchFamily="2" charset="-79"/>
                <a:cs typeface="Aharoni" pitchFamily="2" charset="-79"/>
              </a:rPr>
              <a:t>(VIRTUAL PRIVATE NETWORK)</a:t>
            </a:r>
            <a:endParaRPr lang="es-MX" dirty="0">
              <a:solidFill>
                <a:srgbClr val="F89964"/>
              </a:solidFill>
            </a:endParaRPr>
          </a:p>
        </p:txBody>
      </p:sp>
      <p:cxnSp>
        <p:nvCxnSpPr>
          <p:cNvPr id="5" name="4 Conector recto"/>
          <p:cNvCxnSpPr/>
          <p:nvPr/>
        </p:nvCxnSpPr>
        <p:spPr>
          <a:xfrm>
            <a:off x="755576" y="1484784"/>
            <a:ext cx="7056784" cy="0"/>
          </a:xfrm>
          <a:prstGeom prst="line">
            <a:avLst/>
          </a:prstGeom>
          <a:ln>
            <a:solidFill>
              <a:schemeClr val="accent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665954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57200" y="274638"/>
            <a:ext cx="7467600" cy="1143000"/>
          </a:xfrm>
        </p:spPr>
        <p:txBody>
          <a:bodyPr/>
          <a:lstStyle/>
          <a:p>
            <a:pPr algn="r"/>
            <a:r>
              <a:rPr lang="es-MX" sz="3200" dirty="0">
                <a:solidFill>
                  <a:srgbClr val="F89964"/>
                </a:solidFill>
                <a:latin typeface="Aharoni" pitchFamily="2" charset="-79"/>
                <a:cs typeface="Aharoni" pitchFamily="2" charset="-79"/>
              </a:rPr>
              <a:t>VPN</a:t>
            </a:r>
            <a:br>
              <a:rPr lang="es-MX" sz="3200" dirty="0">
                <a:solidFill>
                  <a:srgbClr val="F89964"/>
                </a:solidFill>
                <a:latin typeface="Aharoni" pitchFamily="2" charset="-79"/>
                <a:cs typeface="Aharoni" pitchFamily="2" charset="-79"/>
              </a:rPr>
            </a:br>
            <a:r>
              <a:rPr lang="es-MX" sz="3200" dirty="0">
                <a:solidFill>
                  <a:srgbClr val="F89964"/>
                </a:solidFill>
                <a:latin typeface="Aharoni" pitchFamily="2" charset="-79"/>
                <a:cs typeface="Aharoni" pitchFamily="2" charset="-79"/>
              </a:rPr>
              <a:t>(VIRTUAL PRIVATE NETWORK)</a:t>
            </a:r>
            <a:endParaRPr lang="es-MX" dirty="0">
              <a:solidFill>
                <a:srgbClr val="F89964"/>
              </a:solidFill>
            </a:endParaRPr>
          </a:p>
        </p:txBody>
      </p:sp>
      <p:cxnSp>
        <p:nvCxnSpPr>
          <p:cNvPr id="5" name="4 Conector recto"/>
          <p:cNvCxnSpPr/>
          <p:nvPr/>
        </p:nvCxnSpPr>
        <p:spPr>
          <a:xfrm>
            <a:off x="755576" y="1484784"/>
            <a:ext cx="7056784" cy="0"/>
          </a:xfrm>
          <a:prstGeom prst="line">
            <a:avLst/>
          </a:prstGeom>
          <a:ln>
            <a:solidFill>
              <a:schemeClr val="accent1"/>
            </a:solidFill>
          </a:ln>
        </p:spPr>
        <p:style>
          <a:lnRef idx="2">
            <a:schemeClr val="accent1"/>
          </a:lnRef>
          <a:fillRef idx="0">
            <a:schemeClr val="accent1"/>
          </a:fillRef>
          <a:effectRef idx="1">
            <a:schemeClr val="accent1"/>
          </a:effectRef>
          <a:fontRef idx="minor">
            <a:schemeClr val="tx1"/>
          </a:fontRef>
        </p:style>
      </p:cxnSp>
      <p:pic>
        <p:nvPicPr>
          <p:cNvPr id="6"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9" y="1772816"/>
            <a:ext cx="4248472" cy="265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descr="http://html.rincondelvago.com/00006384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1" y="3789040"/>
            <a:ext cx="3528392" cy="2646294"/>
          </a:xfrm>
          <a:prstGeom prst="rect">
            <a:avLst/>
          </a:prstGeom>
          <a:noFill/>
          <a:extLst>
            <a:ext uri="{909E8E84-426E-40DD-AFC4-6F175D3DCCD1}">
              <a14:hiddenFill xmlns:a14="http://schemas.microsoft.com/office/drawing/2010/main">
                <a:solidFill>
                  <a:srgbClr val="FFFFFF"/>
                </a:solidFill>
              </a14:hiddenFill>
            </a:ext>
          </a:extLst>
        </p:spPr>
      </p:pic>
      <p:sp>
        <p:nvSpPr>
          <p:cNvPr id="7" name="6 CuadroTexto"/>
          <p:cNvSpPr txBox="1"/>
          <p:nvPr/>
        </p:nvSpPr>
        <p:spPr>
          <a:xfrm>
            <a:off x="229835" y="4494372"/>
            <a:ext cx="1908213" cy="584775"/>
          </a:xfrm>
          <a:prstGeom prst="rect">
            <a:avLst/>
          </a:prstGeom>
          <a:noFill/>
        </p:spPr>
        <p:txBody>
          <a:bodyPr wrap="square" rtlCol="0">
            <a:spAutoFit/>
          </a:bodyPr>
          <a:lstStyle/>
          <a:p>
            <a:pPr algn="ctr"/>
            <a:r>
              <a:rPr lang="es-MX" sz="1600" dirty="0" smtClean="0">
                <a:latin typeface="Batang" pitchFamily="18" charset="-127"/>
                <a:ea typeface="Batang" pitchFamily="18" charset="-127"/>
              </a:rPr>
              <a:t>VPN de Acceso Remoto</a:t>
            </a:r>
            <a:endParaRPr lang="es-MX" sz="1600" dirty="0">
              <a:latin typeface="Batang" pitchFamily="18" charset="-127"/>
              <a:ea typeface="Batang" pitchFamily="18" charset="-127"/>
            </a:endParaRPr>
          </a:p>
        </p:txBody>
      </p:sp>
      <p:sp>
        <p:nvSpPr>
          <p:cNvPr id="9" name="8 CuadroTexto"/>
          <p:cNvSpPr txBox="1"/>
          <p:nvPr/>
        </p:nvSpPr>
        <p:spPr>
          <a:xfrm>
            <a:off x="6192180" y="2924944"/>
            <a:ext cx="1908213" cy="584775"/>
          </a:xfrm>
          <a:prstGeom prst="rect">
            <a:avLst/>
          </a:prstGeom>
          <a:noFill/>
        </p:spPr>
        <p:txBody>
          <a:bodyPr wrap="square" rtlCol="0">
            <a:spAutoFit/>
          </a:bodyPr>
          <a:lstStyle/>
          <a:p>
            <a:pPr algn="ctr"/>
            <a:r>
              <a:rPr lang="es-MX" sz="1600" dirty="0" smtClean="0">
                <a:latin typeface="Batang" pitchFamily="18" charset="-127"/>
                <a:ea typeface="Batang" pitchFamily="18" charset="-127"/>
              </a:rPr>
              <a:t>VPN de conexión Punto a Punto </a:t>
            </a:r>
            <a:endParaRPr lang="es-MX" sz="1600" dirty="0">
              <a:latin typeface="Batang" pitchFamily="18" charset="-127"/>
              <a:ea typeface="Batang" pitchFamily="18" charset="-127"/>
            </a:endParaRPr>
          </a:p>
        </p:txBody>
      </p:sp>
    </p:spTree>
    <p:extLst>
      <p:ext uri="{BB962C8B-B14F-4D97-AF65-F5344CB8AC3E}">
        <p14:creationId xmlns:p14="http://schemas.microsoft.com/office/powerpoint/2010/main" val="355756083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640</TotalTime>
  <Words>1024</Words>
  <Application>Microsoft Office PowerPoint</Application>
  <PresentationFormat>Presentación en pantalla (4:3)</PresentationFormat>
  <Paragraphs>81</Paragraphs>
  <Slides>19</Slides>
  <Notes>0</Notes>
  <HiddenSlides>0</HiddenSlides>
  <MMClips>0</MMClips>
  <ScaleCrop>false</ScaleCrop>
  <HeadingPairs>
    <vt:vector size="4" baseType="variant">
      <vt:variant>
        <vt:lpstr>Tema</vt:lpstr>
      </vt:variant>
      <vt:variant>
        <vt:i4>1</vt:i4>
      </vt:variant>
      <vt:variant>
        <vt:lpstr>Títulos de diapositiva</vt:lpstr>
      </vt:variant>
      <vt:variant>
        <vt:i4>19</vt:i4>
      </vt:variant>
    </vt:vector>
  </HeadingPairs>
  <TitlesOfParts>
    <vt:vector size="20" baseType="lpstr">
      <vt:lpstr>Mirador</vt:lpstr>
      <vt:lpstr>Presentación de PowerPoint</vt:lpstr>
      <vt:lpstr>VPN (VIRTUAL PRIVATE NETWORK)</vt:lpstr>
      <vt:lpstr>Presentación de PowerPoint</vt:lpstr>
      <vt:lpstr>VPN (VIRTUAL PRIVATE NETWORK)</vt:lpstr>
      <vt:lpstr>VPN (VIRTUAL PRIVATE NETWORK)</vt:lpstr>
      <vt:lpstr>VPN (VIRTUAL PRIVATE NETWORK)</vt:lpstr>
      <vt:lpstr>VPN (VIRTUAL PRIVATE NETWORK)</vt:lpstr>
      <vt:lpstr>VPN (VIRTUAL PRIVATE NETWORK)</vt:lpstr>
      <vt:lpstr>VPN (VIRTUAL PRIVATE NETWORK)</vt:lpstr>
      <vt:lpstr>VPN (VIRTUAL PRIVATE NETWORK)</vt:lpstr>
      <vt:lpstr>VPN (VIRTUAL PRIVATE NETWORK)</vt:lpstr>
      <vt:lpstr>VPN (VIRTUAL PRIVATE NETWORK)</vt:lpstr>
      <vt:lpstr>VPN (VIRTUAL PRIVATE NETWORK)</vt:lpstr>
      <vt:lpstr>VPN (VIRTUAL PRIVATE NETWORK)</vt:lpstr>
      <vt:lpstr>VPN (VIRTUAL PRIVATE NETWORK)</vt:lpstr>
      <vt:lpstr>VPN  AMPLIEMOS CONOCIMIENTOS</vt:lpstr>
      <vt:lpstr>VPN  AMPLIEMOS CONOCIMIENTOS</vt:lpstr>
      <vt:lpstr>VPN  AMPLIEMOS CONOCIMIENTOS</vt:lpstr>
      <vt:lpstr>VPN  AMPLIEMOS CONOCIMIENTOS</vt:lpstr>
    </vt:vector>
  </TitlesOfParts>
  <Company>Garcia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Angélica García</dc:creator>
  <cp:lastModifiedBy>Angélica García</cp:lastModifiedBy>
  <cp:revision>28</cp:revision>
  <dcterms:created xsi:type="dcterms:W3CDTF">2012-02-17T00:42:05Z</dcterms:created>
  <dcterms:modified xsi:type="dcterms:W3CDTF">2012-02-17T18:08:45Z</dcterms:modified>
</cp:coreProperties>
</file>